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56" r:id="rId2"/>
    <p:sldId id="257" r:id="rId3"/>
    <p:sldId id="259" r:id="rId4"/>
    <p:sldId id="261" r:id="rId5"/>
    <p:sldId id="260" r:id="rId6"/>
    <p:sldId id="482" r:id="rId7"/>
    <p:sldId id="464" r:id="rId8"/>
    <p:sldId id="465" r:id="rId9"/>
    <p:sldId id="466" r:id="rId10"/>
    <p:sldId id="463" r:id="rId11"/>
    <p:sldId id="467" r:id="rId12"/>
    <p:sldId id="468" r:id="rId13"/>
    <p:sldId id="469" r:id="rId14"/>
    <p:sldId id="470" r:id="rId15"/>
    <p:sldId id="471" r:id="rId16"/>
    <p:sldId id="472" r:id="rId17"/>
    <p:sldId id="473" r:id="rId18"/>
    <p:sldId id="474" r:id="rId19"/>
    <p:sldId id="475" r:id="rId20"/>
    <p:sldId id="476" r:id="rId21"/>
    <p:sldId id="477" r:id="rId22"/>
    <p:sldId id="478" r:id="rId23"/>
    <p:sldId id="479" r:id="rId24"/>
    <p:sldId id="480" r:id="rId25"/>
    <p:sldId id="48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90"/>
    <p:restoredTop sz="94690"/>
  </p:normalViewPr>
  <p:slideViewPr>
    <p:cSldViewPr snapToGrid="0" showGuides="1">
      <p:cViewPr varScale="1">
        <p:scale>
          <a:sx n="95" d="100"/>
          <a:sy n="95" d="100"/>
        </p:scale>
        <p:origin x="384"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AAA10-0FDB-9C42-93E4-D402AD281380}" type="datetimeFigureOut">
              <a:rPr lang="pt-BR" smtClean="0"/>
              <a:t>05/05/2023</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69581F-C4C9-234C-BC94-899936A8C168}" type="slidenum">
              <a:rPr lang="pt-BR" smtClean="0"/>
              <a:t>‹nº›</a:t>
            </a:fld>
            <a:endParaRPr lang="pt-BR"/>
          </a:p>
        </p:txBody>
      </p:sp>
    </p:spTree>
    <p:extLst>
      <p:ext uri="{BB962C8B-B14F-4D97-AF65-F5344CB8AC3E}">
        <p14:creationId xmlns:p14="http://schemas.microsoft.com/office/powerpoint/2010/main" val="11686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a:t>I</a:t>
            </a:r>
            <a:endParaRPr lang="pt-BR" dirty="0"/>
          </a:p>
        </p:txBody>
      </p:sp>
      <p:sp>
        <p:nvSpPr>
          <p:cNvPr id="4" name="Espaço Reservado para Número de Slide 3"/>
          <p:cNvSpPr>
            <a:spLocks noGrp="1"/>
          </p:cNvSpPr>
          <p:nvPr>
            <p:ph type="sldNum" sz="quarter" idx="5"/>
          </p:nvPr>
        </p:nvSpPr>
        <p:spPr/>
        <p:txBody>
          <a:bodyPr/>
          <a:lstStyle/>
          <a:p>
            <a:fld id="{8A69581F-C4C9-234C-BC94-899936A8C168}" type="slidenum">
              <a:rPr lang="pt-BR" smtClean="0"/>
              <a:t>3</a:t>
            </a:fld>
            <a:endParaRPr lang="pt-BR"/>
          </a:p>
        </p:txBody>
      </p:sp>
    </p:spTree>
    <p:extLst>
      <p:ext uri="{BB962C8B-B14F-4D97-AF65-F5344CB8AC3E}">
        <p14:creationId xmlns:p14="http://schemas.microsoft.com/office/powerpoint/2010/main" val="1140905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6</a:t>
            </a:fld>
            <a:endParaRPr lang="pt-BR"/>
          </a:p>
        </p:txBody>
      </p:sp>
    </p:spTree>
    <p:extLst>
      <p:ext uri="{BB962C8B-B14F-4D97-AF65-F5344CB8AC3E}">
        <p14:creationId xmlns:p14="http://schemas.microsoft.com/office/powerpoint/2010/main" val="9730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7</a:t>
            </a:fld>
            <a:endParaRPr lang="pt-BR"/>
          </a:p>
        </p:txBody>
      </p:sp>
    </p:spTree>
    <p:extLst>
      <p:ext uri="{BB962C8B-B14F-4D97-AF65-F5344CB8AC3E}">
        <p14:creationId xmlns:p14="http://schemas.microsoft.com/office/powerpoint/2010/main" val="2263890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8</a:t>
            </a:fld>
            <a:endParaRPr lang="pt-BR"/>
          </a:p>
        </p:txBody>
      </p:sp>
    </p:spTree>
    <p:extLst>
      <p:ext uri="{BB962C8B-B14F-4D97-AF65-F5344CB8AC3E}">
        <p14:creationId xmlns:p14="http://schemas.microsoft.com/office/powerpoint/2010/main" val="4286357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9</a:t>
            </a:fld>
            <a:endParaRPr lang="pt-BR"/>
          </a:p>
        </p:txBody>
      </p:sp>
    </p:spTree>
    <p:extLst>
      <p:ext uri="{BB962C8B-B14F-4D97-AF65-F5344CB8AC3E}">
        <p14:creationId xmlns:p14="http://schemas.microsoft.com/office/powerpoint/2010/main" val="4257871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10</a:t>
            </a:fld>
            <a:endParaRPr lang="pt-BR"/>
          </a:p>
        </p:txBody>
      </p:sp>
    </p:spTree>
    <p:extLst>
      <p:ext uri="{BB962C8B-B14F-4D97-AF65-F5344CB8AC3E}">
        <p14:creationId xmlns:p14="http://schemas.microsoft.com/office/powerpoint/2010/main" val="2902980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11</a:t>
            </a:fld>
            <a:endParaRPr lang="pt-BR"/>
          </a:p>
        </p:txBody>
      </p:sp>
    </p:spTree>
    <p:extLst>
      <p:ext uri="{BB962C8B-B14F-4D97-AF65-F5344CB8AC3E}">
        <p14:creationId xmlns:p14="http://schemas.microsoft.com/office/powerpoint/2010/main" val="3341286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12</a:t>
            </a:fld>
            <a:endParaRPr lang="pt-BR"/>
          </a:p>
        </p:txBody>
      </p:sp>
    </p:spTree>
    <p:extLst>
      <p:ext uri="{BB962C8B-B14F-4D97-AF65-F5344CB8AC3E}">
        <p14:creationId xmlns:p14="http://schemas.microsoft.com/office/powerpoint/2010/main" val="3575892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13</a:t>
            </a:fld>
            <a:endParaRPr lang="pt-BR"/>
          </a:p>
        </p:txBody>
      </p:sp>
    </p:spTree>
    <p:extLst>
      <p:ext uri="{BB962C8B-B14F-4D97-AF65-F5344CB8AC3E}">
        <p14:creationId xmlns:p14="http://schemas.microsoft.com/office/powerpoint/2010/main" val="2944689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14</a:t>
            </a:fld>
            <a:endParaRPr lang="pt-BR"/>
          </a:p>
        </p:txBody>
      </p:sp>
    </p:spTree>
    <p:extLst>
      <p:ext uri="{BB962C8B-B14F-4D97-AF65-F5344CB8AC3E}">
        <p14:creationId xmlns:p14="http://schemas.microsoft.com/office/powerpoint/2010/main" val="3574716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15</a:t>
            </a:fld>
            <a:endParaRPr lang="pt-BR"/>
          </a:p>
        </p:txBody>
      </p:sp>
    </p:spTree>
    <p:extLst>
      <p:ext uri="{BB962C8B-B14F-4D97-AF65-F5344CB8AC3E}">
        <p14:creationId xmlns:p14="http://schemas.microsoft.com/office/powerpoint/2010/main" val="1477414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17</a:t>
            </a:fld>
            <a:endParaRPr lang="pt-BR"/>
          </a:p>
        </p:txBody>
      </p:sp>
    </p:spTree>
    <p:extLst>
      <p:ext uri="{BB962C8B-B14F-4D97-AF65-F5344CB8AC3E}">
        <p14:creationId xmlns:p14="http://schemas.microsoft.com/office/powerpoint/2010/main" val="3945061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18</a:t>
            </a:fld>
            <a:endParaRPr lang="pt-BR"/>
          </a:p>
        </p:txBody>
      </p:sp>
    </p:spTree>
    <p:extLst>
      <p:ext uri="{BB962C8B-B14F-4D97-AF65-F5344CB8AC3E}">
        <p14:creationId xmlns:p14="http://schemas.microsoft.com/office/powerpoint/2010/main" val="921689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19</a:t>
            </a:fld>
            <a:endParaRPr lang="pt-BR"/>
          </a:p>
        </p:txBody>
      </p:sp>
    </p:spTree>
    <p:extLst>
      <p:ext uri="{BB962C8B-B14F-4D97-AF65-F5344CB8AC3E}">
        <p14:creationId xmlns:p14="http://schemas.microsoft.com/office/powerpoint/2010/main" val="1234308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20</a:t>
            </a:fld>
            <a:endParaRPr lang="pt-BR"/>
          </a:p>
        </p:txBody>
      </p:sp>
    </p:spTree>
    <p:extLst>
      <p:ext uri="{BB962C8B-B14F-4D97-AF65-F5344CB8AC3E}">
        <p14:creationId xmlns:p14="http://schemas.microsoft.com/office/powerpoint/2010/main" val="2525866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21</a:t>
            </a:fld>
            <a:endParaRPr lang="pt-BR"/>
          </a:p>
        </p:txBody>
      </p:sp>
    </p:spTree>
    <p:extLst>
      <p:ext uri="{BB962C8B-B14F-4D97-AF65-F5344CB8AC3E}">
        <p14:creationId xmlns:p14="http://schemas.microsoft.com/office/powerpoint/2010/main" val="2220364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6</a:t>
            </a:r>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22</a:t>
            </a:fld>
            <a:endParaRPr lang="pt-BR"/>
          </a:p>
        </p:txBody>
      </p:sp>
    </p:spTree>
    <p:extLst>
      <p:ext uri="{BB962C8B-B14F-4D97-AF65-F5344CB8AC3E}">
        <p14:creationId xmlns:p14="http://schemas.microsoft.com/office/powerpoint/2010/main" val="507744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23</a:t>
            </a:fld>
            <a:endParaRPr lang="pt-BR"/>
          </a:p>
        </p:txBody>
      </p:sp>
    </p:spTree>
    <p:extLst>
      <p:ext uri="{BB962C8B-B14F-4D97-AF65-F5344CB8AC3E}">
        <p14:creationId xmlns:p14="http://schemas.microsoft.com/office/powerpoint/2010/main" val="630142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24</a:t>
            </a:fld>
            <a:endParaRPr lang="pt-BR"/>
          </a:p>
        </p:txBody>
      </p:sp>
    </p:spTree>
    <p:extLst>
      <p:ext uri="{BB962C8B-B14F-4D97-AF65-F5344CB8AC3E}">
        <p14:creationId xmlns:p14="http://schemas.microsoft.com/office/powerpoint/2010/main" val="2545262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5ADB942-ADDB-124A-A223-3E45FD79FDC0}" type="datetimeFigureOut">
              <a:rPr lang="pt-BR" smtClean="0"/>
              <a:t>05/05/2023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202867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ADB942-ADDB-124A-A223-3E45FD79FDC0}" type="datetimeFigureOut">
              <a:rPr lang="pt-BR" smtClean="0"/>
              <a:t>05/05/2023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789496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5ADB942-ADDB-124A-A223-3E45FD79FDC0}" type="datetimeFigureOut">
              <a:rPr lang="pt-BR" smtClean="0"/>
              <a:t>05/05/2023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1542904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5ADB942-ADDB-124A-A223-3E45FD79FDC0}" type="datetimeFigureOut">
              <a:rPr lang="pt-BR" smtClean="0"/>
              <a:t>05/05/2023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1637977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5ADB942-ADDB-124A-A223-3E45FD79FDC0}" type="datetimeFigureOut">
              <a:rPr lang="pt-BR" smtClean="0"/>
              <a:t>05/05/2023</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3948682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5ADB942-ADDB-124A-A223-3E45FD79FDC0}" type="datetimeFigureOut">
              <a:rPr lang="pt-BR" smtClean="0"/>
              <a:t>05/05/2023</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3977740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ADB942-ADDB-124A-A223-3E45FD79FDC0}" type="datetimeFigureOut">
              <a:rPr lang="pt-BR" smtClean="0"/>
              <a:t>05/05/2023</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3830710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ADB942-ADDB-124A-A223-3E45FD79FDC0}" type="datetimeFigureOut">
              <a:rPr lang="pt-BR" smtClean="0"/>
              <a:t>05/05/2023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1875495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ADB942-ADDB-124A-A223-3E45FD79FDC0}" type="datetimeFigureOut">
              <a:rPr lang="pt-BR" smtClean="0"/>
              <a:t>05/05/2023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795388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ADB942-ADDB-124A-A223-3E45FD79FDC0}" type="datetimeFigureOut">
              <a:rPr lang="pt-BR" smtClean="0"/>
              <a:t>05/05/2023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3901305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ADB942-ADDB-124A-A223-3E45FD79FDC0}" type="datetimeFigureOut">
              <a:rPr lang="pt-BR" smtClean="0"/>
              <a:t>05/05/2023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80ED009-8CDC-8548-9937-F5920D80E8FB}" type="slidenum">
              <a:rPr lang="pt-BR" smtClean="0"/>
              <a:t>‹nº›</a:t>
            </a:fld>
            <a:endParaRPr lang="pt-BR"/>
          </a:p>
        </p:txBody>
      </p:sp>
    </p:spTree>
    <p:extLst>
      <p:ext uri="{BB962C8B-B14F-4D97-AF65-F5344CB8AC3E}">
        <p14:creationId xmlns:p14="http://schemas.microsoft.com/office/powerpoint/2010/main" val="886802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ADB942-ADDB-124A-A223-3E45FD79FDC0}" type="datetimeFigureOut">
              <a:rPr lang="pt-BR" smtClean="0"/>
              <a:t>05/05/2023</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0ED009-8CDC-8548-9937-F5920D80E8FB}" type="slidenum">
              <a:rPr lang="pt-BR" smtClean="0"/>
              <a:t>‹nº›</a:t>
            </a:fld>
            <a:endParaRPr lang="pt-BR"/>
          </a:p>
        </p:txBody>
      </p:sp>
    </p:spTree>
    <p:extLst>
      <p:ext uri="{BB962C8B-B14F-4D97-AF65-F5344CB8AC3E}">
        <p14:creationId xmlns:p14="http://schemas.microsoft.com/office/powerpoint/2010/main" val="173455069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bibliaonline.com.br/acf/jl/1/15+"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bibliaonline.com.br/acf/sf/1/14+" TargetMode="External"/><Relationship Id="rId5" Type="http://schemas.openxmlformats.org/officeDocument/2006/relationships/hyperlink" Target="https://www.bibliaonline.com.br/acf/am/5/18+" TargetMode="Externa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hyperlink" Target="https://www.bibliaonline.com.br/acf/sf/1/14-18+"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bibliaonline.com.br/ara/ex/16/2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https://www.bibliaonline.com.br/ara/mc/2/27,28+"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bibliaonline.com.br/ara/gn/2/1-3+"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bibliaonline.com.br/ara/ex/5/2-9+"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bibliaonline.com.br/arc/ex/5/5+"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bibliaonline.com.br/ara/ex/16/1-4+"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bibliaonline.com.br/ara/ex/16/19-21+" TargetMode="External"/><Relationship Id="rId4" Type="http://schemas.openxmlformats.org/officeDocument/2006/relationships/hyperlink" Target="https://www.bibliaonline.com.br/ara/ex/16/5+"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bibliaonline.com.br/ara/ex/16/22-26+"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bibliaonline.com.br/arc/ex/16/27-30+"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iaonline.com.br/arc/ex/19/4-6+"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hyperlink" Target="https://www.bibliaonline.com.br/arc/ex/20/3-7+"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bibliaonline.com.br/arc/ex/20/8-11+" TargetMode="External"/><Relationship Id="rId4" Type="http://schemas.openxmlformats.org/officeDocument/2006/relationships/hyperlink" Target="https://www.bibliaonline.com.br/arc/ex/20/12-17+"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Homem com camiseta preta&#10;&#10;Descrição gerada automaticamente">
            <a:extLst>
              <a:ext uri="{FF2B5EF4-FFF2-40B4-BE49-F238E27FC236}">
                <a16:creationId xmlns:a16="http://schemas.microsoft.com/office/drawing/2014/main" id="{A96705D3-0C84-F5E9-E7EC-CADEFA7D8230}"/>
              </a:ext>
            </a:extLst>
          </p:cNvPr>
          <p:cNvPicPr>
            <a:picLocks noChangeAspect="1"/>
          </p:cNvPicPr>
          <p:nvPr/>
        </p:nvPicPr>
        <p:blipFill>
          <a:blip r:embed="rId2"/>
          <a:stretch>
            <a:fillRect/>
          </a:stretch>
        </p:blipFill>
        <p:spPr>
          <a:xfrm>
            <a:off x="3262116" y="595116"/>
            <a:ext cx="5667768" cy="5667768"/>
          </a:xfrm>
          <a:prstGeom prst="rect">
            <a:avLst/>
          </a:prstGeom>
        </p:spPr>
      </p:pic>
    </p:spTree>
    <p:extLst>
      <p:ext uri="{BB962C8B-B14F-4D97-AF65-F5344CB8AC3E}">
        <p14:creationId xmlns:p14="http://schemas.microsoft.com/office/powerpoint/2010/main" val="3675066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Interface gráfica do usuário, Site&#10;&#10;Descrição gerada automaticamente">
            <a:extLst>
              <a:ext uri="{FF2B5EF4-FFF2-40B4-BE49-F238E27FC236}">
                <a16:creationId xmlns:a16="http://schemas.microsoft.com/office/drawing/2014/main" id="{C505B3F2-8473-5009-9523-B3A2C3D333C4}"/>
              </a:ext>
            </a:extLst>
          </p:cNvPr>
          <p:cNvPicPr>
            <a:picLocks noChangeAspect="1"/>
          </p:cNvPicPr>
          <p:nvPr/>
        </p:nvPicPr>
        <p:blipFill>
          <a:blip r:embed="rId2"/>
          <a:stretch>
            <a:fillRect/>
          </a:stretch>
        </p:blipFill>
        <p:spPr>
          <a:xfrm>
            <a:off x="330227" y="852742"/>
            <a:ext cx="5152516" cy="5152516"/>
          </a:xfrm>
          <a:prstGeom prst="rect">
            <a:avLst/>
          </a:prstGeom>
        </p:spPr>
      </p:pic>
      <p:sp>
        <p:nvSpPr>
          <p:cNvPr id="2" name="Espaço Reservado para Conteúdo 8">
            <a:extLst>
              <a:ext uri="{FF2B5EF4-FFF2-40B4-BE49-F238E27FC236}">
                <a16:creationId xmlns:a16="http://schemas.microsoft.com/office/drawing/2014/main" id="{F366B5F2-DC69-13E8-BE33-29296E18D795}"/>
              </a:ext>
            </a:extLst>
          </p:cNvPr>
          <p:cNvSpPr>
            <a:spLocks noGrp="1"/>
          </p:cNvSpPr>
          <p:nvPr>
            <p:ph idx="1"/>
          </p:nvPr>
        </p:nvSpPr>
        <p:spPr>
          <a:xfrm>
            <a:off x="5482743" y="2811791"/>
            <a:ext cx="10712827" cy="2043238"/>
          </a:xfrm>
        </p:spPr>
        <p:txBody>
          <a:bodyPr>
            <a:normAutofit/>
          </a:bodyPr>
          <a:lstStyle/>
          <a:p>
            <a:pPr marL="0" indent="0">
              <a:buNone/>
            </a:pPr>
            <a:r>
              <a:rPr lang="pt-BR" sz="1800" b="1" dirty="0">
                <a:solidFill>
                  <a:schemeClr val="accent2"/>
                </a:solidFill>
              </a:rPr>
              <a:t>05/05</a:t>
            </a:r>
            <a:r>
              <a:rPr lang="pt-BR" sz="1800" dirty="0">
                <a:solidFill>
                  <a:schemeClr val="accent2"/>
                </a:solidFill>
              </a:rPr>
              <a:t> – O dia do Senhor na criação e formação de um povo</a:t>
            </a:r>
          </a:p>
          <a:p>
            <a:pPr marL="0" indent="0">
              <a:buNone/>
            </a:pPr>
            <a:r>
              <a:rPr lang="pt-BR" sz="1800" b="1" dirty="0">
                <a:solidFill>
                  <a:schemeClr val="accent2"/>
                </a:solidFill>
              </a:rPr>
              <a:t>12/05</a:t>
            </a:r>
            <a:r>
              <a:rPr lang="pt-BR" sz="1800" dirty="0">
                <a:solidFill>
                  <a:schemeClr val="accent2"/>
                </a:solidFill>
              </a:rPr>
              <a:t> – O dia do Senhor como sinal e advertência profética</a:t>
            </a:r>
          </a:p>
          <a:p>
            <a:pPr marL="0" indent="0">
              <a:buNone/>
            </a:pPr>
            <a:r>
              <a:rPr lang="pt-BR" sz="1800" b="1" dirty="0">
                <a:solidFill>
                  <a:schemeClr val="accent2"/>
                </a:solidFill>
              </a:rPr>
              <a:t>19/05</a:t>
            </a:r>
            <a:r>
              <a:rPr lang="pt-BR" sz="1800" dirty="0">
                <a:solidFill>
                  <a:schemeClr val="accent2"/>
                </a:solidFill>
              </a:rPr>
              <a:t> – O dia do Senhor no contexto dos Evangelhos</a:t>
            </a:r>
          </a:p>
          <a:p>
            <a:pPr marL="0" indent="0">
              <a:buNone/>
            </a:pPr>
            <a:r>
              <a:rPr lang="pt-BR" sz="1800" b="1" dirty="0">
                <a:solidFill>
                  <a:schemeClr val="accent2"/>
                </a:solidFill>
              </a:rPr>
              <a:t>26/05</a:t>
            </a:r>
            <a:r>
              <a:rPr lang="pt-BR" sz="1800" dirty="0">
                <a:solidFill>
                  <a:schemeClr val="accent2"/>
                </a:solidFill>
              </a:rPr>
              <a:t> – O dia do Senhor na igreja primitiva até a apostasia</a:t>
            </a:r>
          </a:p>
          <a:p>
            <a:pPr marL="0" indent="0">
              <a:buNone/>
            </a:pPr>
            <a:r>
              <a:rPr lang="pt-BR" sz="1800" b="1" dirty="0">
                <a:solidFill>
                  <a:schemeClr val="accent2"/>
                </a:solidFill>
              </a:rPr>
              <a:t>02/06</a:t>
            </a:r>
            <a:r>
              <a:rPr lang="pt-BR" sz="1800" dirty="0">
                <a:solidFill>
                  <a:schemeClr val="accent2"/>
                </a:solidFill>
              </a:rPr>
              <a:t> – O dia do Senhor na reforma e na escatologia</a:t>
            </a:r>
          </a:p>
        </p:txBody>
      </p:sp>
      <p:sp>
        <p:nvSpPr>
          <p:cNvPr id="3" name="CaixaDeTexto 2">
            <a:extLst>
              <a:ext uri="{FF2B5EF4-FFF2-40B4-BE49-F238E27FC236}">
                <a16:creationId xmlns:a16="http://schemas.microsoft.com/office/drawing/2014/main" id="{68AFA7EE-1B6C-E6D0-91DC-A3BD4F717904}"/>
              </a:ext>
            </a:extLst>
          </p:cNvPr>
          <p:cNvSpPr txBox="1"/>
          <p:nvPr/>
        </p:nvSpPr>
        <p:spPr>
          <a:xfrm>
            <a:off x="5482743" y="2039285"/>
            <a:ext cx="2178427" cy="461665"/>
          </a:xfrm>
          <a:prstGeom prst="rect">
            <a:avLst/>
          </a:prstGeom>
          <a:noFill/>
        </p:spPr>
        <p:txBody>
          <a:bodyPr wrap="square" rtlCol="0">
            <a:spAutoFit/>
          </a:bodyPr>
          <a:lstStyle/>
          <a:p>
            <a:r>
              <a:rPr lang="pt-BR" sz="2400" b="1" dirty="0"/>
              <a:t>AGENDA</a:t>
            </a:r>
          </a:p>
        </p:txBody>
      </p:sp>
    </p:spTree>
    <p:extLst>
      <p:ext uri="{BB962C8B-B14F-4D97-AF65-F5344CB8AC3E}">
        <p14:creationId xmlns:p14="http://schemas.microsoft.com/office/powerpoint/2010/main" val="308056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8A0A083D-F82A-BA72-2F17-0F4E6B44BB01}"/>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a:t>
            </a:r>
          </a:p>
        </p:txBody>
      </p:sp>
      <p:sp>
        <p:nvSpPr>
          <p:cNvPr id="23" name="CaixaDeTexto 22">
            <a:extLst>
              <a:ext uri="{FF2B5EF4-FFF2-40B4-BE49-F238E27FC236}">
                <a16:creationId xmlns:a16="http://schemas.microsoft.com/office/drawing/2014/main" id="{7E9CD119-E78D-2990-A3C7-40814FCBAE2A}"/>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5" name="CaixaDeTexto 24">
            <a:extLst>
              <a:ext uri="{FF2B5EF4-FFF2-40B4-BE49-F238E27FC236}">
                <a16:creationId xmlns:a16="http://schemas.microsoft.com/office/drawing/2014/main" id="{85985729-9FA5-1432-8081-A5E402303497}"/>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34" name="Espaço Reservado para Conteúdo 2">
            <a:extLst>
              <a:ext uri="{FF2B5EF4-FFF2-40B4-BE49-F238E27FC236}">
                <a16:creationId xmlns:a16="http://schemas.microsoft.com/office/drawing/2014/main" id="{747CAC6A-D051-7BE2-AC6E-3D512D89B1EA}"/>
              </a:ext>
            </a:extLst>
          </p:cNvPr>
          <p:cNvSpPr>
            <a:spLocks noGrp="1"/>
          </p:cNvSpPr>
          <p:nvPr>
            <p:ph idx="1"/>
          </p:nvPr>
        </p:nvSpPr>
        <p:spPr>
          <a:xfrm>
            <a:off x="838200" y="977462"/>
            <a:ext cx="10515600" cy="5199501"/>
          </a:xfrm>
        </p:spPr>
        <p:txBody>
          <a:bodyPr anchor="ctr">
            <a:normAutofit/>
          </a:bodyPr>
          <a:lstStyle/>
          <a:p>
            <a:r>
              <a:rPr lang="pt-BR" sz="2200" dirty="0">
                <a:latin typeface="Corbel" panose="020B0503020204020204" pitchFamily="34" charset="0"/>
              </a:rPr>
              <a:t>O DIA DO SENHOR NA BÍBLIA</a:t>
            </a:r>
          </a:p>
          <a:p>
            <a:pPr lvl="1"/>
            <a:r>
              <a:rPr lang="pt-BR" sz="1800" dirty="0">
                <a:solidFill>
                  <a:schemeClr val="accent2"/>
                </a:solidFill>
                <a:latin typeface="Corbel" panose="020B0503020204020204" pitchFamily="34" charset="0"/>
              </a:rPr>
              <a:t>O DIA DO SENHOR ESCATOLÓGICO</a:t>
            </a:r>
          </a:p>
          <a:p>
            <a:pPr lvl="1"/>
            <a:r>
              <a:rPr lang="pt-BR" sz="1800" dirty="0">
                <a:solidFill>
                  <a:schemeClr val="accent2"/>
                </a:solidFill>
                <a:latin typeface="Corbel" panose="020B0503020204020204" pitchFamily="34" charset="0"/>
              </a:rPr>
              <a:t>O DIA DO SENHOR COMO O SÉTIMO DIA</a:t>
            </a:r>
          </a:p>
          <a:p>
            <a:r>
              <a:rPr lang="pt-BR" sz="2200" dirty="0">
                <a:latin typeface="Corbel" panose="020B0503020204020204" pitchFamily="34" charset="0"/>
              </a:rPr>
              <a:t>O FUNDAMENTO DO DIA DO SENHOR</a:t>
            </a:r>
          </a:p>
          <a:p>
            <a:pPr lvl="1"/>
            <a:r>
              <a:rPr lang="pt-BR" sz="1800" dirty="0">
                <a:solidFill>
                  <a:schemeClr val="accent2"/>
                </a:solidFill>
                <a:latin typeface="Corbel" panose="020B0503020204020204" pitchFamily="34" charset="0"/>
              </a:rPr>
              <a:t>O DIA DO SENHOR, O MEMORIAL DA CRIAÇÃO</a:t>
            </a:r>
          </a:p>
          <a:p>
            <a:r>
              <a:rPr lang="pt-BR" sz="2200" dirty="0">
                <a:latin typeface="Corbel" panose="020B0503020204020204" pitchFamily="34" charset="0"/>
              </a:rPr>
              <a:t>O DIA DO SENHOR E A FORMAÇÃO DO POVO DE DEUS</a:t>
            </a:r>
          </a:p>
          <a:p>
            <a:pPr lvl="1"/>
            <a:r>
              <a:rPr lang="pt-BR" sz="1800" dirty="0">
                <a:solidFill>
                  <a:schemeClr val="accent2"/>
                </a:solidFill>
                <a:latin typeface="Corbel" panose="020B0503020204020204" pitchFamily="34" charset="0"/>
              </a:rPr>
              <a:t>DE ADÃO A ISRAEL</a:t>
            </a:r>
          </a:p>
          <a:p>
            <a:pPr lvl="1"/>
            <a:r>
              <a:rPr lang="pt-BR" sz="1800" dirty="0">
                <a:solidFill>
                  <a:schemeClr val="accent2"/>
                </a:solidFill>
                <a:latin typeface="Corbel" panose="020B0503020204020204" pitchFamily="34" charset="0"/>
              </a:rPr>
              <a:t>O PRINCÍPIO LIBERTADOR DO DIA DO SENHOR</a:t>
            </a:r>
          </a:p>
          <a:p>
            <a:pPr lvl="1"/>
            <a:r>
              <a:rPr lang="pt-BR" sz="1800" dirty="0">
                <a:solidFill>
                  <a:schemeClr val="accent2"/>
                </a:solidFill>
                <a:latin typeface="Corbel" panose="020B0503020204020204" pitchFamily="34" charset="0"/>
              </a:rPr>
              <a:t>O PRINCÍPIO PROVEDOR DE DEUS NO DIA DO SENHOR</a:t>
            </a:r>
          </a:p>
          <a:p>
            <a:pPr lvl="1"/>
            <a:r>
              <a:rPr lang="pt-BR" sz="1800" dirty="0">
                <a:solidFill>
                  <a:schemeClr val="accent2"/>
                </a:solidFill>
                <a:latin typeface="Corbel" panose="020B0503020204020204" pitchFamily="34" charset="0"/>
              </a:rPr>
              <a:t>O PRINCÍPIO DO DIA DO SENHOR NO CENTRO DA LEI MORAL</a:t>
            </a:r>
          </a:p>
          <a:p>
            <a:endParaRPr lang="pt-BR" sz="2200" dirty="0">
              <a:latin typeface="Corbel" panose="020B0503020204020204" pitchFamily="34" charset="0"/>
            </a:endParaRPr>
          </a:p>
        </p:txBody>
      </p:sp>
    </p:spTree>
    <p:extLst>
      <p:ext uri="{BB962C8B-B14F-4D97-AF65-F5344CB8AC3E}">
        <p14:creationId xmlns:p14="http://schemas.microsoft.com/office/powerpoint/2010/main" val="1254065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Judgement Day&quot; Images – Parcourir 39,145 le catalogue de photos, vecteurs  et vidéos | Adobe Stock">
            <a:extLst>
              <a:ext uri="{FF2B5EF4-FFF2-40B4-BE49-F238E27FC236}">
                <a16:creationId xmlns:a16="http://schemas.microsoft.com/office/drawing/2014/main" id="{A5F12930-2F9D-D7AC-83DC-415A4ADB22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6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339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8" name="Picture 4">
            <a:extLst>
              <a:ext uri="{FF2B5EF4-FFF2-40B4-BE49-F238E27FC236}">
                <a16:creationId xmlns:a16="http://schemas.microsoft.com/office/drawing/2014/main" id="{B58CB449-BC59-82B1-9C38-30734894F0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1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594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NA BÍBLIA</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9646936" cy="369332"/>
          </a:xfrm>
          <a:prstGeom prst="rect">
            <a:avLst/>
          </a:prstGeom>
        </p:spPr>
        <p:txBody>
          <a:bodyPr wrap="none">
            <a:spAutoFit/>
          </a:bodyPr>
          <a:lstStyle/>
          <a:p>
            <a:r>
              <a:rPr lang="pt-BR" dirty="0">
                <a:solidFill>
                  <a:schemeClr val="accent2"/>
                </a:solidFill>
              </a:rPr>
              <a:t>O DIA DO SENHOR ESCATOLÓGICO (</a:t>
            </a:r>
            <a:r>
              <a:rPr lang="pt-BR" b="0" i="0" dirty="0">
                <a:solidFill>
                  <a:schemeClr val="accent2"/>
                </a:solidFill>
                <a:effectLst/>
                <a:latin typeface="arial" panose="020B0604020202020204" pitchFamily="34" charset="0"/>
              </a:rPr>
              <a:t>doutrina das coisas que devem acontecer no fim do mundo</a:t>
            </a:r>
            <a:r>
              <a:rPr lang="pt-BR" dirty="0">
                <a:solidFill>
                  <a:schemeClr val="accent2"/>
                </a:solidFill>
              </a:rPr>
              <a:t>)</a:t>
            </a:r>
          </a:p>
        </p:txBody>
      </p:sp>
      <p:sp>
        <p:nvSpPr>
          <p:cNvPr id="9" name="CaixaDeTexto 8">
            <a:extLst>
              <a:ext uri="{FF2B5EF4-FFF2-40B4-BE49-F238E27FC236}">
                <a16:creationId xmlns:a16="http://schemas.microsoft.com/office/drawing/2014/main" id="{6861DD42-A85D-469A-DE12-BCC00E40C06E}"/>
              </a:ext>
            </a:extLst>
          </p:cNvPr>
          <p:cNvSpPr txBox="1"/>
          <p:nvPr/>
        </p:nvSpPr>
        <p:spPr>
          <a:xfrm>
            <a:off x="5276141" y="2423445"/>
            <a:ext cx="5511302" cy="923330"/>
          </a:xfrm>
          <a:prstGeom prst="rect">
            <a:avLst/>
          </a:prstGeom>
          <a:noFill/>
        </p:spPr>
        <p:txBody>
          <a:bodyPr wrap="square" rtlCol="0">
            <a:spAutoFit/>
          </a:bodyPr>
          <a:lstStyle/>
          <a:p>
            <a:r>
              <a:rPr lang="pt-BR" b="0" i="0" dirty="0">
                <a:effectLst/>
                <a:latin typeface="Roboto" panose="02000000000000000000" pitchFamily="2" charset="0"/>
              </a:rPr>
              <a:t>“Ai do dia! Porque </a:t>
            </a:r>
            <a:r>
              <a:rPr lang="pt-BR" b="0" i="0" dirty="0">
                <a:solidFill>
                  <a:schemeClr val="accent1"/>
                </a:solidFill>
                <a:effectLst/>
                <a:latin typeface="Roboto" panose="02000000000000000000" pitchFamily="2" charset="0"/>
              </a:rPr>
              <a:t>o dia do Senhor </a:t>
            </a:r>
            <a:r>
              <a:rPr lang="pt-BR" b="0" i="0" dirty="0">
                <a:effectLst/>
                <a:latin typeface="Roboto" panose="02000000000000000000" pitchFamily="2" charset="0"/>
              </a:rPr>
              <a:t>está perto, e virá como uma assolação do Todo-Poderoso.”</a:t>
            </a:r>
            <a:br>
              <a:rPr lang="pt-BR" dirty="0"/>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Joel 1:15</a:t>
            </a:r>
            <a:endParaRPr lang="pt-BR" dirty="0">
              <a:solidFill>
                <a:schemeClr val="accent3"/>
              </a:solidFill>
            </a:endParaRPr>
          </a:p>
        </p:txBody>
      </p:sp>
      <p:pic>
        <p:nvPicPr>
          <p:cNvPr id="4098" name="Picture 2" descr="Large Group Of People Stock Photo - Download Image Now - Judgment Day -  Apocalypse, People, Crowd of People - iStock">
            <a:extLst>
              <a:ext uri="{FF2B5EF4-FFF2-40B4-BE49-F238E27FC236}">
                <a16:creationId xmlns:a16="http://schemas.microsoft.com/office/drawing/2014/main" id="{B3F21BEC-9919-0A38-53A7-1E88BACA3F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973" y="2228011"/>
            <a:ext cx="3519237" cy="3519237"/>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a:extLst>
              <a:ext uri="{FF2B5EF4-FFF2-40B4-BE49-F238E27FC236}">
                <a16:creationId xmlns:a16="http://schemas.microsoft.com/office/drawing/2014/main" id="{46594383-64C3-5310-A859-9E159E7B1016}"/>
              </a:ext>
            </a:extLst>
          </p:cNvPr>
          <p:cNvSpPr txBox="1"/>
          <p:nvPr/>
        </p:nvSpPr>
        <p:spPr>
          <a:xfrm>
            <a:off x="5276141" y="3533658"/>
            <a:ext cx="5511302" cy="1200329"/>
          </a:xfrm>
          <a:prstGeom prst="rect">
            <a:avLst/>
          </a:prstGeom>
          <a:noFill/>
        </p:spPr>
        <p:txBody>
          <a:bodyPr wrap="square">
            <a:spAutoFit/>
          </a:bodyPr>
          <a:lstStyle/>
          <a:p>
            <a:r>
              <a:rPr lang="pt-BR" b="0" i="0" dirty="0">
                <a:effectLst/>
                <a:latin typeface="Roboto" panose="02000000000000000000" pitchFamily="2" charset="0"/>
              </a:rPr>
              <a:t>Ai daqueles que desejam </a:t>
            </a:r>
            <a:r>
              <a:rPr lang="pt-BR" b="0" i="0" dirty="0">
                <a:solidFill>
                  <a:schemeClr val="accent1"/>
                </a:solidFill>
                <a:effectLst/>
                <a:latin typeface="Roboto" panose="02000000000000000000" pitchFamily="2" charset="0"/>
              </a:rPr>
              <a:t>o dia do Senhor</a:t>
            </a:r>
            <a:r>
              <a:rPr lang="pt-BR" b="0" i="0" dirty="0">
                <a:effectLst/>
                <a:latin typeface="Roboto" panose="02000000000000000000" pitchFamily="2" charset="0"/>
              </a:rPr>
              <a:t>! Para que quereis vós este dia do Senhor? Será de trevas e não de luz.</a:t>
            </a:r>
            <a:br>
              <a:rPr lang="pt-BR" dirty="0"/>
            </a:br>
            <a:r>
              <a:rPr lang="pt-BR" sz="1600" b="0" i="0" dirty="0">
                <a:solidFill>
                  <a:schemeClr val="accent3"/>
                </a:solidFill>
                <a:effectLst/>
                <a:latin typeface="Roboto" panose="02000000000000000000" pitchFamily="2" charset="0"/>
                <a:hlinkClick r:id="rId5">
                  <a:extLst>
                    <a:ext uri="{A12FA001-AC4F-418D-AE19-62706E023703}">
                      <ahyp:hlinkClr xmlns:ahyp="http://schemas.microsoft.com/office/drawing/2018/hyperlinkcolor" val="tx"/>
                    </a:ext>
                  </a:extLst>
                </a:hlinkClick>
              </a:rPr>
              <a:t>Amós 5:18</a:t>
            </a:r>
            <a:endParaRPr lang="pt-BR" dirty="0">
              <a:solidFill>
                <a:schemeClr val="accent3"/>
              </a:solidFill>
            </a:endParaRPr>
          </a:p>
        </p:txBody>
      </p:sp>
      <p:sp>
        <p:nvSpPr>
          <p:cNvPr id="13" name="CaixaDeTexto 12">
            <a:extLst>
              <a:ext uri="{FF2B5EF4-FFF2-40B4-BE49-F238E27FC236}">
                <a16:creationId xmlns:a16="http://schemas.microsoft.com/office/drawing/2014/main" id="{961D65B0-C04B-42F7-70BA-D46CA734D248}"/>
              </a:ext>
            </a:extLst>
          </p:cNvPr>
          <p:cNvSpPr txBox="1"/>
          <p:nvPr/>
        </p:nvSpPr>
        <p:spPr>
          <a:xfrm>
            <a:off x="5276141" y="4920870"/>
            <a:ext cx="5511302" cy="615553"/>
          </a:xfrm>
          <a:prstGeom prst="rect">
            <a:avLst/>
          </a:prstGeom>
          <a:noFill/>
        </p:spPr>
        <p:txBody>
          <a:bodyPr wrap="square">
            <a:spAutoFit/>
          </a:bodyPr>
          <a:lstStyle/>
          <a:p>
            <a:r>
              <a:rPr lang="pt-BR" b="0" i="0" dirty="0">
                <a:effectLst/>
                <a:latin typeface="Roboto" panose="02000000000000000000" pitchFamily="2" charset="0"/>
              </a:rPr>
              <a:t>O grande </a:t>
            </a:r>
            <a:r>
              <a:rPr lang="pt-BR" b="0" i="0" dirty="0">
                <a:solidFill>
                  <a:schemeClr val="accent1"/>
                </a:solidFill>
                <a:effectLst/>
                <a:latin typeface="Roboto" panose="02000000000000000000" pitchFamily="2" charset="0"/>
              </a:rPr>
              <a:t>dia do Senhor </a:t>
            </a:r>
            <a:r>
              <a:rPr lang="pt-BR" b="0" i="0" dirty="0">
                <a:effectLst/>
                <a:latin typeface="Roboto" panose="02000000000000000000" pitchFamily="2" charset="0"/>
              </a:rPr>
              <a:t>está perto ...</a:t>
            </a:r>
            <a:br>
              <a:rPr lang="pt-BR" b="0" i="0" dirty="0">
                <a:effectLst/>
                <a:latin typeface="Roboto" panose="02000000000000000000" pitchFamily="2" charset="0"/>
              </a:rPr>
            </a:br>
            <a:r>
              <a:rPr lang="pt-BR" sz="1600" b="0" i="0" dirty="0">
                <a:solidFill>
                  <a:schemeClr val="accent3"/>
                </a:solidFill>
                <a:effectLst/>
                <a:latin typeface="Roboto" panose="02000000000000000000" pitchFamily="2" charset="0"/>
                <a:hlinkClick r:id="rId6">
                  <a:extLst>
                    <a:ext uri="{A12FA001-AC4F-418D-AE19-62706E023703}">
                      <ahyp:hlinkClr xmlns:ahyp="http://schemas.microsoft.com/office/drawing/2018/hyperlinkcolor" val="tx"/>
                    </a:ext>
                  </a:extLst>
                </a:hlinkClick>
              </a:rPr>
              <a:t>Sofonias 1:14-18</a:t>
            </a:r>
            <a:endParaRPr lang="pt-BR" dirty="0">
              <a:solidFill>
                <a:schemeClr val="accent3"/>
              </a:solidFill>
            </a:endParaRPr>
          </a:p>
        </p:txBody>
      </p:sp>
    </p:spTree>
    <p:extLst>
      <p:ext uri="{BB962C8B-B14F-4D97-AF65-F5344CB8AC3E}">
        <p14:creationId xmlns:p14="http://schemas.microsoft.com/office/powerpoint/2010/main" val="2649259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NA BÍBLIA</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9646936" cy="369332"/>
          </a:xfrm>
          <a:prstGeom prst="rect">
            <a:avLst/>
          </a:prstGeom>
        </p:spPr>
        <p:txBody>
          <a:bodyPr wrap="none">
            <a:spAutoFit/>
          </a:bodyPr>
          <a:lstStyle/>
          <a:p>
            <a:r>
              <a:rPr lang="pt-BR" dirty="0">
                <a:solidFill>
                  <a:schemeClr val="accent2"/>
                </a:solidFill>
              </a:rPr>
              <a:t>O DIA DO SENHOR ESCATOLÓGICO (</a:t>
            </a:r>
            <a:r>
              <a:rPr lang="pt-BR" b="0" i="0" dirty="0">
                <a:solidFill>
                  <a:schemeClr val="accent2"/>
                </a:solidFill>
                <a:effectLst/>
                <a:latin typeface="arial" panose="020B0604020202020204" pitchFamily="34" charset="0"/>
              </a:rPr>
              <a:t>doutrina das coisas que devem acontecer no fim do mundo</a:t>
            </a:r>
            <a:r>
              <a:rPr lang="pt-BR" dirty="0">
                <a:solidFill>
                  <a:schemeClr val="accent2"/>
                </a:solidFill>
              </a:rPr>
              <a:t>)</a:t>
            </a:r>
          </a:p>
        </p:txBody>
      </p:sp>
      <p:sp>
        <p:nvSpPr>
          <p:cNvPr id="5" name="CaixaDeTexto 4">
            <a:extLst>
              <a:ext uri="{FF2B5EF4-FFF2-40B4-BE49-F238E27FC236}">
                <a16:creationId xmlns:a16="http://schemas.microsoft.com/office/drawing/2014/main" id="{F46479D8-C77B-DDCE-664F-B6E83D861807}"/>
              </a:ext>
            </a:extLst>
          </p:cNvPr>
          <p:cNvSpPr txBox="1"/>
          <p:nvPr/>
        </p:nvSpPr>
        <p:spPr>
          <a:xfrm>
            <a:off x="640973" y="2021097"/>
            <a:ext cx="5455027" cy="4278094"/>
          </a:xfrm>
          <a:prstGeom prst="rect">
            <a:avLst/>
          </a:prstGeom>
          <a:noFill/>
        </p:spPr>
        <p:txBody>
          <a:bodyPr wrap="square">
            <a:spAutoFit/>
          </a:bodyPr>
          <a:lstStyle/>
          <a:p>
            <a:r>
              <a:rPr lang="pt-BR" sz="1600" b="0" i="0" baseline="30000" dirty="0">
                <a:effectLst/>
                <a:latin typeface="Roboto" panose="02000000000000000000" pitchFamily="2" charset="0"/>
              </a:rPr>
              <a:t>14</a:t>
            </a:r>
            <a:r>
              <a:rPr lang="pt-BR" sz="1600" b="0" i="0" dirty="0">
                <a:effectLst/>
                <a:latin typeface="Roboto" panose="02000000000000000000" pitchFamily="2" charset="0"/>
              </a:rPr>
              <a:t>O grande </a:t>
            </a:r>
            <a:r>
              <a:rPr lang="pt-BR" sz="1600" b="0" i="0" dirty="0">
                <a:solidFill>
                  <a:schemeClr val="accent1"/>
                </a:solidFill>
                <a:effectLst/>
                <a:latin typeface="Roboto" panose="02000000000000000000" pitchFamily="2" charset="0"/>
              </a:rPr>
              <a:t>dia do Senhor </a:t>
            </a:r>
            <a:r>
              <a:rPr lang="pt-BR" sz="1600" b="0" i="0" dirty="0">
                <a:effectLst/>
                <a:latin typeface="Roboto" panose="02000000000000000000" pitchFamily="2" charset="0"/>
              </a:rPr>
              <a:t>está perto, sim, está perto, e se apressa muito; amarga é a voz do </a:t>
            </a:r>
            <a:r>
              <a:rPr lang="pt-BR" sz="1600" b="0" i="0" dirty="0">
                <a:solidFill>
                  <a:schemeClr val="accent1"/>
                </a:solidFill>
                <a:effectLst/>
                <a:latin typeface="Roboto" panose="02000000000000000000" pitchFamily="2" charset="0"/>
              </a:rPr>
              <a:t>dia do Senhor</a:t>
            </a:r>
            <a:r>
              <a:rPr lang="pt-BR" sz="1600" b="0" i="0" dirty="0">
                <a:effectLst/>
                <a:latin typeface="Roboto" panose="02000000000000000000" pitchFamily="2" charset="0"/>
              </a:rPr>
              <a:t>; clamará ali o poderoso.</a:t>
            </a:r>
            <a:br>
              <a:rPr lang="pt-BR" sz="1600" dirty="0"/>
            </a:br>
            <a:r>
              <a:rPr lang="pt-BR" sz="1600" baseline="30000" dirty="0"/>
              <a:t>15</a:t>
            </a:r>
            <a:r>
              <a:rPr lang="pt-BR" sz="1600" b="0" i="0" u="sng" dirty="0">
                <a:effectLst/>
                <a:latin typeface="Roboto" panose="02000000000000000000" pitchFamily="2" charset="0"/>
              </a:rPr>
              <a:t>Aquele dia será um dia de indignação, dia de tribulação e de angústia, dia de alvoroço e de assolação, dia de trevas e de escuridão, dia de nuvens e de densas trevas</a:t>
            </a:r>
            <a:r>
              <a:rPr lang="pt-BR" sz="1600" b="0" i="0" dirty="0">
                <a:effectLst/>
                <a:latin typeface="Roboto" panose="02000000000000000000" pitchFamily="2" charset="0"/>
              </a:rPr>
              <a:t>,</a:t>
            </a:r>
            <a:br>
              <a:rPr lang="pt-BR" sz="1600" dirty="0"/>
            </a:br>
            <a:r>
              <a:rPr lang="pt-BR" sz="1600" baseline="30000" dirty="0"/>
              <a:t>16</a:t>
            </a:r>
            <a:r>
              <a:rPr lang="pt-BR" sz="1600" b="0" i="0" dirty="0">
                <a:effectLst/>
                <a:latin typeface="Roboto" panose="02000000000000000000" pitchFamily="2" charset="0"/>
              </a:rPr>
              <a:t>Dia de trombeta e de alarido contra as cidades fortificadas e contra as torres altas.</a:t>
            </a:r>
            <a:br>
              <a:rPr lang="pt-BR" sz="1600" dirty="0"/>
            </a:br>
            <a:r>
              <a:rPr lang="pt-BR" sz="1600" baseline="30000" dirty="0"/>
              <a:t>17</a:t>
            </a:r>
            <a:r>
              <a:rPr lang="pt-BR" sz="1600" b="0" i="0" dirty="0">
                <a:solidFill>
                  <a:srgbClr val="FFC000"/>
                </a:solidFill>
                <a:effectLst/>
                <a:latin typeface="Roboto" panose="02000000000000000000" pitchFamily="2" charset="0"/>
              </a:rPr>
              <a:t>E angustiarei os homens, que andarão como cegos, </a:t>
            </a:r>
            <a:r>
              <a:rPr lang="pt-BR" sz="1600" b="0" i="0" u="sng" dirty="0">
                <a:solidFill>
                  <a:srgbClr val="FFC000"/>
                </a:solidFill>
                <a:effectLst/>
                <a:latin typeface="Roboto" panose="02000000000000000000" pitchFamily="2" charset="0"/>
              </a:rPr>
              <a:t>porque pecaram contra o Senhor</a:t>
            </a:r>
            <a:r>
              <a:rPr lang="pt-BR" sz="1600" b="0" i="0" dirty="0">
                <a:effectLst/>
                <a:latin typeface="Roboto" panose="02000000000000000000" pitchFamily="2" charset="0"/>
              </a:rPr>
              <a:t>; e o seu sangue se derramará como pó, e a sua carne será como esterco.</a:t>
            </a:r>
            <a:br>
              <a:rPr lang="pt-BR" sz="1600" dirty="0"/>
            </a:br>
            <a:r>
              <a:rPr lang="pt-BR" sz="1600" baseline="30000" dirty="0"/>
              <a:t>18</a:t>
            </a:r>
            <a:r>
              <a:rPr lang="pt-BR" sz="1600" b="0" i="0" dirty="0">
                <a:effectLst/>
                <a:latin typeface="Roboto" panose="02000000000000000000" pitchFamily="2" charset="0"/>
              </a:rPr>
              <a:t>Nem a sua prata nem o seu ouro os poderá livrar no dia da indignação do Senhor, mas pelo fogo do seu zelo toda esta terra será consumida, porque certamente fará de todos os moradores da terra uma destruição total e apressada.</a:t>
            </a:r>
            <a:br>
              <a:rPr lang="pt-BR" sz="1600" dirty="0"/>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Sofonias 1:14-18</a:t>
            </a:r>
            <a:endParaRPr lang="pt-BR" sz="1600" dirty="0">
              <a:solidFill>
                <a:schemeClr val="accent3"/>
              </a:solidFill>
            </a:endParaRPr>
          </a:p>
        </p:txBody>
      </p:sp>
      <p:sp>
        <p:nvSpPr>
          <p:cNvPr id="6" name="CaixaDeTexto 5">
            <a:extLst>
              <a:ext uri="{FF2B5EF4-FFF2-40B4-BE49-F238E27FC236}">
                <a16:creationId xmlns:a16="http://schemas.microsoft.com/office/drawing/2014/main" id="{48C2317D-CFF8-5FCB-044D-F45DA10F5674}"/>
              </a:ext>
            </a:extLst>
          </p:cNvPr>
          <p:cNvSpPr txBox="1"/>
          <p:nvPr/>
        </p:nvSpPr>
        <p:spPr>
          <a:xfrm>
            <a:off x="7646894" y="3564436"/>
            <a:ext cx="3429004" cy="830997"/>
          </a:xfrm>
          <a:prstGeom prst="rect">
            <a:avLst/>
          </a:prstGeom>
          <a:noFill/>
        </p:spPr>
        <p:txBody>
          <a:bodyPr wrap="square" rtlCol="0">
            <a:spAutoFit/>
          </a:bodyPr>
          <a:lstStyle/>
          <a:p>
            <a:r>
              <a:rPr lang="pt-BR" sz="2400" dirty="0">
                <a:solidFill>
                  <a:srgbClr val="FFC000"/>
                </a:solidFill>
              </a:rPr>
              <a:t>Pecaram contra o Senhor</a:t>
            </a:r>
            <a:br>
              <a:rPr lang="pt-BR" sz="2400" dirty="0"/>
            </a:br>
            <a:r>
              <a:rPr lang="pt-BR" sz="2400" u="sng" dirty="0">
                <a:solidFill>
                  <a:schemeClr val="accent3"/>
                </a:solidFill>
              </a:rPr>
              <a:t>1João 3.4</a:t>
            </a:r>
          </a:p>
        </p:txBody>
      </p:sp>
      <p:cxnSp>
        <p:nvCxnSpPr>
          <p:cNvPr id="20" name="Conector de Seta Reta 19">
            <a:extLst>
              <a:ext uri="{FF2B5EF4-FFF2-40B4-BE49-F238E27FC236}">
                <a16:creationId xmlns:a16="http://schemas.microsoft.com/office/drawing/2014/main" id="{85BAA66A-8063-5770-ED61-8616C3A8B6A0}"/>
              </a:ext>
            </a:extLst>
          </p:cNvPr>
          <p:cNvCxnSpPr/>
          <p:nvPr/>
        </p:nvCxnSpPr>
        <p:spPr>
          <a:xfrm flipV="1">
            <a:off x="5620871" y="3872753"/>
            <a:ext cx="1869141" cy="28739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422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NA BÍBLIA</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3970511" cy="369332"/>
          </a:xfrm>
          <a:prstGeom prst="rect">
            <a:avLst/>
          </a:prstGeom>
        </p:spPr>
        <p:txBody>
          <a:bodyPr wrap="none">
            <a:spAutoFit/>
          </a:bodyPr>
          <a:lstStyle/>
          <a:p>
            <a:r>
              <a:rPr lang="pt-BR" dirty="0">
                <a:solidFill>
                  <a:schemeClr val="accent2"/>
                </a:solidFill>
              </a:rPr>
              <a:t>O DIA DO SENHOR COMO O SÉTIMO DIA</a:t>
            </a:r>
          </a:p>
        </p:txBody>
      </p:sp>
      <p:sp>
        <p:nvSpPr>
          <p:cNvPr id="9" name="CaixaDeTexto 8">
            <a:extLst>
              <a:ext uri="{FF2B5EF4-FFF2-40B4-BE49-F238E27FC236}">
                <a16:creationId xmlns:a16="http://schemas.microsoft.com/office/drawing/2014/main" id="{6861DD42-A85D-469A-DE12-BCC00E40C06E}"/>
              </a:ext>
            </a:extLst>
          </p:cNvPr>
          <p:cNvSpPr txBox="1"/>
          <p:nvPr/>
        </p:nvSpPr>
        <p:spPr>
          <a:xfrm>
            <a:off x="5276141" y="2423445"/>
            <a:ext cx="5511302" cy="2000548"/>
          </a:xfrm>
          <a:prstGeom prst="rect">
            <a:avLst/>
          </a:prstGeom>
          <a:noFill/>
        </p:spPr>
        <p:txBody>
          <a:bodyPr wrap="square" rtlCol="0">
            <a:spAutoFit/>
          </a:bodyPr>
          <a:lstStyle/>
          <a:p>
            <a:r>
              <a:rPr lang="pt-BR" b="0" i="0" baseline="30000" dirty="0">
                <a:effectLst/>
                <a:latin typeface="Roboto" panose="02000000000000000000" pitchFamily="2" charset="0"/>
              </a:rPr>
              <a:t>23</a:t>
            </a:r>
            <a:r>
              <a:rPr lang="pt-BR" b="0" i="0" dirty="0">
                <a:effectLst/>
                <a:latin typeface="Roboto" panose="02000000000000000000" pitchFamily="2" charset="0"/>
              </a:rPr>
              <a:t>Respondeu-lhes ele: Isto é o que disse o Senhor : Amanhã é repouso</a:t>
            </a:r>
            <a:r>
              <a:rPr lang="pt-BR" b="0" i="0" dirty="0">
                <a:solidFill>
                  <a:schemeClr val="accent1"/>
                </a:solidFill>
                <a:effectLst/>
                <a:latin typeface="Roboto" panose="02000000000000000000" pitchFamily="2" charset="0"/>
              </a:rPr>
              <a:t>, o santo sábado do Senhor [...]</a:t>
            </a:r>
          </a:p>
          <a:p>
            <a:r>
              <a:rPr lang="pt-BR" b="0" i="0" baseline="30000" dirty="0">
                <a:effectLst/>
                <a:latin typeface="Roboto" panose="02000000000000000000" pitchFamily="2" charset="0"/>
              </a:rPr>
              <a:t>25</a:t>
            </a:r>
            <a:r>
              <a:rPr lang="pt-BR" b="0" i="0" dirty="0">
                <a:effectLst/>
                <a:latin typeface="Roboto" panose="02000000000000000000" pitchFamily="2" charset="0"/>
              </a:rPr>
              <a:t>Então, disse Moisés: Comei-o hoje, porquanto o </a:t>
            </a:r>
            <a:r>
              <a:rPr lang="pt-BR" b="0" i="0" dirty="0">
                <a:solidFill>
                  <a:schemeClr val="accent1"/>
                </a:solidFill>
                <a:effectLst/>
                <a:latin typeface="Roboto" panose="02000000000000000000" pitchFamily="2" charset="0"/>
              </a:rPr>
              <a:t>sábado é do Senhor </a:t>
            </a:r>
            <a:r>
              <a:rPr lang="pt-BR" b="0" i="0" dirty="0">
                <a:effectLst/>
                <a:latin typeface="Roboto" panose="02000000000000000000" pitchFamily="2" charset="0"/>
              </a:rPr>
              <a:t>; hoje, não o achareis no campo.</a:t>
            </a:r>
            <a:br>
              <a:rPr lang="pt-BR" b="0" i="0" dirty="0">
                <a:effectLst/>
                <a:latin typeface="Roboto" panose="02000000000000000000" pitchFamily="2" charset="0"/>
              </a:rPr>
            </a:br>
            <a:r>
              <a:rPr lang="pt-BR" b="0" i="0" baseline="30000" dirty="0">
                <a:effectLst/>
                <a:latin typeface="Roboto" panose="02000000000000000000" pitchFamily="2" charset="0"/>
              </a:rPr>
              <a:t>29</a:t>
            </a:r>
            <a:r>
              <a:rPr lang="pt-BR" b="0" i="0" dirty="0">
                <a:effectLst/>
                <a:latin typeface="Roboto" panose="02000000000000000000" pitchFamily="2" charset="0"/>
              </a:rPr>
              <a:t>Considerai que o Senhor vos deu </a:t>
            </a:r>
            <a:r>
              <a:rPr lang="pt-BR" b="0" i="0" dirty="0">
                <a:solidFill>
                  <a:schemeClr val="accent1"/>
                </a:solidFill>
                <a:effectLst/>
                <a:latin typeface="Roboto" panose="02000000000000000000" pitchFamily="2" charset="0"/>
              </a:rPr>
              <a:t>o sábado [...]</a:t>
            </a:r>
            <a:br>
              <a:rPr lang="pt-BR" dirty="0"/>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Êxodo 16:23</a:t>
            </a:r>
            <a:r>
              <a:rPr lang="pt-BR" sz="1600" b="0" i="0" dirty="0">
                <a:solidFill>
                  <a:schemeClr val="accent3"/>
                </a:solidFill>
                <a:effectLst/>
                <a:latin typeface="Roboto" panose="02000000000000000000" pitchFamily="2" charset="0"/>
              </a:rPr>
              <a:t>;25;29</a:t>
            </a:r>
            <a:endParaRPr lang="pt-BR" dirty="0">
              <a:solidFill>
                <a:schemeClr val="accent3"/>
              </a:solidFill>
            </a:endParaRPr>
          </a:p>
        </p:txBody>
      </p:sp>
      <p:pic>
        <p:nvPicPr>
          <p:cNvPr id="7170" name="Picture 2" descr="Day 7 – Story of the creation – Bible KeyWord">
            <a:extLst>
              <a:ext uri="{FF2B5EF4-FFF2-40B4-BE49-F238E27FC236}">
                <a16:creationId xmlns:a16="http://schemas.microsoft.com/office/drawing/2014/main" id="{2B7768CC-B49D-1D23-898A-DA7BF72DE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973" y="2375221"/>
            <a:ext cx="4408675" cy="3199306"/>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0F3A060C-C94C-DEF2-7496-3486E1B1A334}"/>
              </a:ext>
            </a:extLst>
          </p:cNvPr>
          <p:cNvSpPr txBox="1"/>
          <p:nvPr/>
        </p:nvSpPr>
        <p:spPr>
          <a:xfrm>
            <a:off x="5276141" y="4681975"/>
            <a:ext cx="5511302" cy="892552"/>
          </a:xfrm>
          <a:prstGeom prst="rect">
            <a:avLst/>
          </a:prstGeom>
          <a:noFill/>
        </p:spPr>
        <p:txBody>
          <a:bodyPr wrap="square">
            <a:spAutoFit/>
          </a:bodyPr>
          <a:lstStyle/>
          <a:p>
            <a:r>
              <a:rPr lang="pt-BR" b="0" i="0" dirty="0">
                <a:effectLst/>
                <a:latin typeface="Roboto" panose="02000000000000000000" pitchFamily="2" charset="0"/>
              </a:rPr>
              <a:t>... de sorte que o Filho do Homem </a:t>
            </a:r>
            <a:r>
              <a:rPr lang="pt-BR" b="0" i="0" dirty="0">
                <a:solidFill>
                  <a:schemeClr val="accent1"/>
                </a:solidFill>
                <a:effectLst/>
                <a:latin typeface="Roboto" panose="02000000000000000000" pitchFamily="2" charset="0"/>
              </a:rPr>
              <a:t>é senhor também do sábado</a:t>
            </a:r>
            <a:r>
              <a:rPr lang="pt-BR" b="0" i="0" dirty="0">
                <a:effectLst/>
                <a:latin typeface="Roboto" panose="02000000000000000000" pitchFamily="2" charset="0"/>
              </a:rPr>
              <a:t>.</a:t>
            </a:r>
            <a:br>
              <a:rPr lang="pt-BR" dirty="0"/>
            </a:br>
            <a:r>
              <a:rPr lang="pt-BR" sz="1600" b="0" i="0" u="sng" dirty="0">
                <a:solidFill>
                  <a:schemeClr val="accent3"/>
                </a:solidFill>
                <a:effectLst/>
                <a:latin typeface="Roboto" panose="02000000000000000000" pitchFamily="2" charset="0"/>
              </a:rPr>
              <a:t>Mc 2.27-28</a:t>
            </a:r>
            <a:endParaRPr lang="pt-BR" u="sng" dirty="0">
              <a:solidFill>
                <a:schemeClr val="accent3"/>
              </a:solidFill>
            </a:endParaRPr>
          </a:p>
        </p:txBody>
      </p:sp>
    </p:spTree>
    <p:extLst>
      <p:ext uri="{BB962C8B-B14F-4D97-AF65-F5344CB8AC3E}">
        <p14:creationId xmlns:p14="http://schemas.microsoft.com/office/powerpoint/2010/main" val="4238248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FUNDAMENTO DO DIA DO SENHOR</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5332935" cy="369332"/>
          </a:xfrm>
          <a:prstGeom prst="rect">
            <a:avLst/>
          </a:prstGeom>
        </p:spPr>
        <p:txBody>
          <a:bodyPr wrap="none">
            <a:spAutoFit/>
          </a:bodyPr>
          <a:lstStyle/>
          <a:p>
            <a:r>
              <a:rPr lang="pt-BR" dirty="0">
                <a:solidFill>
                  <a:schemeClr val="accent2"/>
                </a:solidFill>
                <a:latin typeface="Corbel" panose="020B0503020204020204" pitchFamily="34" charset="0"/>
              </a:rPr>
              <a:t>O SÉTIMO DIA (SÁBADO) O MEMORIAL DA CRIAÇÃO</a:t>
            </a:r>
          </a:p>
        </p:txBody>
      </p:sp>
      <p:sp>
        <p:nvSpPr>
          <p:cNvPr id="6" name="CaixaDeTexto 5">
            <a:extLst>
              <a:ext uri="{FF2B5EF4-FFF2-40B4-BE49-F238E27FC236}">
                <a16:creationId xmlns:a16="http://schemas.microsoft.com/office/drawing/2014/main" id="{24425766-F367-62F4-0E3A-1A6B7DEA01FC}"/>
              </a:ext>
            </a:extLst>
          </p:cNvPr>
          <p:cNvSpPr txBox="1"/>
          <p:nvPr/>
        </p:nvSpPr>
        <p:spPr>
          <a:xfrm>
            <a:off x="640973" y="2990605"/>
            <a:ext cx="5455027" cy="2031325"/>
          </a:xfrm>
          <a:prstGeom prst="rect">
            <a:avLst/>
          </a:prstGeom>
          <a:noFill/>
        </p:spPr>
        <p:txBody>
          <a:bodyPr wrap="square">
            <a:spAutoFit/>
          </a:bodyPr>
          <a:lstStyle/>
          <a:p>
            <a:r>
              <a:rPr lang="pt-BR" b="0" i="0" baseline="30000" dirty="0">
                <a:effectLst/>
                <a:latin typeface="Roboto" panose="02000000000000000000" pitchFamily="2" charset="0"/>
              </a:rPr>
              <a:t>27</a:t>
            </a:r>
            <a:r>
              <a:rPr lang="pt-BR" b="0" i="0" dirty="0">
                <a:effectLst/>
                <a:latin typeface="Roboto" panose="02000000000000000000" pitchFamily="2" charset="0"/>
              </a:rPr>
              <a:t>E acrescentou: O </a:t>
            </a:r>
            <a:r>
              <a:rPr lang="pt-BR" b="0" i="0" dirty="0">
                <a:solidFill>
                  <a:schemeClr val="accent2"/>
                </a:solidFill>
                <a:effectLst/>
                <a:latin typeface="Roboto" panose="02000000000000000000" pitchFamily="2" charset="0"/>
              </a:rPr>
              <a:t>sábado</a:t>
            </a:r>
            <a:r>
              <a:rPr lang="pt-BR" b="0" i="0" dirty="0">
                <a:effectLst/>
                <a:latin typeface="Roboto" panose="02000000000000000000" pitchFamily="2" charset="0"/>
              </a:rPr>
              <a:t> foi estabelecido </a:t>
            </a:r>
            <a:r>
              <a:rPr lang="pt-BR" b="0" i="0" u="sng" dirty="0">
                <a:solidFill>
                  <a:srgbClr val="FFC000"/>
                </a:solidFill>
                <a:effectLst/>
                <a:latin typeface="Roboto" panose="02000000000000000000" pitchFamily="2" charset="0"/>
              </a:rPr>
              <a:t>por causa do homem</a:t>
            </a:r>
            <a:r>
              <a:rPr lang="pt-BR" b="0" i="0" dirty="0">
                <a:effectLst/>
                <a:latin typeface="Roboto" panose="02000000000000000000" pitchFamily="2" charset="0"/>
              </a:rPr>
              <a:t>, e não o homem por causa do sábado;</a:t>
            </a:r>
            <a:br>
              <a:rPr lang="pt-BR" dirty="0"/>
            </a:br>
            <a:r>
              <a:rPr lang="pt-BR" baseline="30000" dirty="0"/>
              <a:t>28</a:t>
            </a:r>
            <a:r>
              <a:rPr lang="pt-BR" b="0" i="0" dirty="0">
                <a:effectLst/>
                <a:latin typeface="Roboto" panose="02000000000000000000" pitchFamily="2" charset="0"/>
              </a:rPr>
              <a:t>de sorte que </a:t>
            </a:r>
            <a:r>
              <a:rPr lang="pt-BR" b="0" i="0" u="sng" dirty="0">
                <a:solidFill>
                  <a:srgbClr val="FFC000"/>
                </a:solidFill>
                <a:effectLst/>
                <a:latin typeface="Roboto" panose="02000000000000000000" pitchFamily="2" charset="0"/>
              </a:rPr>
              <a:t>o Filho do Homem é senhor também do </a:t>
            </a:r>
            <a:r>
              <a:rPr lang="pt-BR" b="0" i="0" u="sng" dirty="0">
                <a:solidFill>
                  <a:schemeClr val="accent2"/>
                </a:solidFill>
                <a:effectLst/>
                <a:latin typeface="Roboto" panose="02000000000000000000" pitchFamily="2" charset="0"/>
              </a:rPr>
              <a:t>sábado</a:t>
            </a:r>
            <a:r>
              <a:rPr lang="pt-BR" b="0" i="0" dirty="0">
                <a:effectLst/>
                <a:latin typeface="Roboto" panose="02000000000000000000" pitchFamily="2" charset="0"/>
              </a:rPr>
              <a:t>.</a:t>
            </a:r>
            <a:br>
              <a:rPr lang="pt-BR" dirty="0"/>
            </a:br>
            <a:br>
              <a:rPr lang="pt-BR" dirty="0">
                <a:solidFill>
                  <a:schemeClr val="accent3"/>
                </a:solidFill>
              </a:rPr>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Marcos 2:27,28</a:t>
            </a:r>
            <a:endParaRPr lang="pt-BR" dirty="0">
              <a:solidFill>
                <a:schemeClr val="accent3"/>
              </a:solidFill>
            </a:endParaRPr>
          </a:p>
        </p:txBody>
      </p:sp>
      <p:pic>
        <p:nvPicPr>
          <p:cNvPr id="8" name="Picture 2" descr="Day 7 – Story of the creation – Bible KeyWord">
            <a:extLst>
              <a:ext uri="{FF2B5EF4-FFF2-40B4-BE49-F238E27FC236}">
                <a16:creationId xmlns:a16="http://schemas.microsoft.com/office/drawing/2014/main" id="{1BF3E2EA-4CAB-BD48-5CE9-073506E392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5125" y="2175782"/>
            <a:ext cx="4408675" cy="3199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026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NA BÍBLIA</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cxnSp>
        <p:nvCxnSpPr>
          <p:cNvPr id="5" name="Conector de Seta Reta 4">
            <a:extLst>
              <a:ext uri="{FF2B5EF4-FFF2-40B4-BE49-F238E27FC236}">
                <a16:creationId xmlns:a16="http://schemas.microsoft.com/office/drawing/2014/main" id="{807FC3F4-7911-E678-4488-5954C89E5A6E}"/>
              </a:ext>
            </a:extLst>
          </p:cNvPr>
          <p:cNvCxnSpPr>
            <a:cxnSpLocks/>
            <a:stCxn id="12" idx="6"/>
          </p:cNvCxnSpPr>
          <p:nvPr/>
        </p:nvCxnSpPr>
        <p:spPr>
          <a:xfrm>
            <a:off x="1385050" y="4249271"/>
            <a:ext cx="965498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CaixaDeTexto 7">
            <a:extLst>
              <a:ext uri="{FF2B5EF4-FFF2-40B4-BE49-F238E27FC236}">
                <a16:creationId xmlns:a16="http://schemas.microsoft.com/office/drawing/2014/main" id="{E653470F-A05D-5C8E-064A-7114490222FF}"/>
              </a:ext>
            </a:extLst>
          </p:cNvPr>
          <p:cNvSpPr txBox="1"/>
          <p:nvPr/>
        </p:nvSpPr>
        <p:spPr>
          <a:xfrm>
            <a:off x="10217880" y="4596983"/>
            <a:ext cx="1542410" cy="523220"/>
          </a:xfrm>
          <a:prstGeom prst="rect">
            <a:avLst/>
          </a:prstGeom>
          <a:noFill/>
        </p:spPr>
        <p:txBody>
          <a:bodyPr wrap="none" rtlCol="0">
            <a:spAutoFit/>
          </a:bodyPr>
          <a:lstStyle/>
          <a:p>
            <a:pPr algn="ctr"/>
            <a:r>
              <a:rPr lang="pt-BR" sz="1600" dirty="0">
                <a:solidFill>
                  <a:srgbClr val="FFC000"/>
                </a:solidFill>
              </a:rPr>
              <a:t>DIA DO SENHOR</a:t>
            </a:r>
            <a:br>
              <a:rPr lang="pt-BR" sz="1600" dirty="0"/>
            </a:br>
            <a:r>
              <a:rPr lang="pt-BR" sz="1200" dirty="0"/>
              <a:t>JUÍZO ESCATOLOGICO</a:t>
            </a:r>
          </a:p>
        </p:txBody>
      </p:sp>
      <p:sp>
        <p:nvSpPr>
          <p:cNvPr id="12" name="Oval 11">
            <a:extLst>
              <a:ext uri="{FF2B5EF4-FFF2-40B4-BE49-F238E27FC236}">
                <a16:creationId xmlns:a16="http://schemas.microsoft.com/office/drawing/2014/main" id="{90C191EA-D61E-441D-516E-C922E89B4781}"/>
              </a:ext>
            </a:extLst>
          </p:cNvPr>
          <p:cNvSpPr/>
          <p:nvPr/>
        </p:nvSpPr>
        <p:spPr>
          <a:xfrm>
            <a:off x="1089214" y="4101353"/>
            <a:ext cx="295836" cy="2958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3">
            <a:extLst>
              <a:ext uri="{FF2B5EF4-FFF2-40B4-BE49-F238E27FC236}">
                <a16:creationId xmlns:a16="http://schemas.microsoft.com/office/drawing/2014/main" id="{233565B1-2836-7971-E671-5C0BBBACB424}"/>
              </a:ext>
            </a:extLst>
          </p:cNvPr>
          <p:cNvSpPr/>
          <p:nvPr/>
        </p:nvSpPr>
        <p:spPr>
          <a:xfrm>
            <a:off x="11031070" y="4074459"/>
            <a:ext cx="295836" cy="2958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a:extLst>
              <a:ext uri="{FF2B5EF4-FFF2-40B4-BE49-F238E27FC236}">
                <a16:creationId xmlns:a16="http://schemas.microsoft.com/office/drawing/2014/main" id="{7CAC7CF5-2F82-7103-822F-478017B77471}"/>
              </a:ext>
            </a:extLst>
          </p:cNvPr>
          <p:cNvSpPr txBox="1"/>
          <p:nvPr/>
        </p:nvSpPr>
        <p:spPr>
          <a:xfrm>
            <a:off x="377922" y="4596983"/>
            <a:ext cx="1718419" cy="523220"/>
          </a:xfrm>
          <a:prstGeom prst="rect">
            <a:avLst/>
          </a:prstGeom>
          <a:noFill/>
        </p:spPr>
        <p:txBody>
          <a:bodyPr wrap="none" rtlCol="0">
            <a:spAutoFit/>
          </a:bodyPr>
          <a:lstStyle/>
          <a:p>
            <a:pPr algn="ctr"/>
            <a:r>
              <a:rPr lang="pt-BR" sz="1600" dirty="0">
                <a:solidFill>
                  <a:srgbClr val="FFC000"/>
                </a:solidFill>
              </a:rPr>
              <a:t>DIA DO SENHOR</a:t>
            </a:r>
            <a:br>
              <a:rPr lang="pt-BR" sz="1600" dirty="0"/>
            </a:br>
            <a:r>
              <a:rPr lang="pt-BR" sz="1200" dirty="0"/>
              <a:t>MEMORIAL DA CRIAÇÃO</a:t>
            </a:r>
            <a:endParaRPr lang="pt-BR" sz="1600" dirty="0"/>
          </a:p>
        </p:txBody>
      </p:sp>
      <p:cxnSp>
        <p:nvCxnSpPr>
          <p:cNvPr id="21" name="Conector em Curva 20">
            <a:extLst>
              <a:ext uri="{FF2B5EF4-FFF2-40B4-BE49-F238E27FC236}">
                <a16:creationId xmlns:a16="http://schemas.microsoft.com/office/drawing/2014/main" id="{8C826A64-3DA9-3D42-E810-F90DFEC47480}"/>
              </a:ext>
            </a:extLst>
          </p:cNvPr>
          <p:cNvCxnSpPr>
            <a:cxnSpLocks/>
            <a:stCxn id="12" idx="0"/>
            <a:endCxn id="14" idx="0"/>
          </p:cNvCxnSpPr>
          <p:nvPr/>
        </p:nvCxnSpPr>
        <p:spPr>
          <a:xfrm rot="5400000" flipH="1" flipV="1">
            <a:off x="6194613" y="-883022"/>
            <a:ext cx="26894" cy="9941856"/>
          </a:xfrm>
          <a:prstGeom prst="curvedConnector3">
            <a:avLst>
              <a:gd name="adj1" fmla="val 8350037"/>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9916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FUNDAMENTO DO DIA DO SENHOR</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5332935" cy="369332"/>
          </a:xfrm>
          <a:prstGeom prst="rect">
            <a:avLst/>
          </a:prstGeom>
        </p:spPr>
        <p:txBody>
          <a:bodyPr wrap="none">
            <a:spAutoFit/>
          </a:bodyPr>
          <a:lstStyle/>
          <a:p>
            <a:r>
              <a:rPr lang="pt-BR" dirty="0">
                <a:solidFill>
                  <a:schemeClr val="accent2"/>
                </a:solidFill>
                <a:latin typeface="Corbel" panose="020B0503020204020204" pitchFamily="34" charset="0"/>
              </a:rPr>
              <a:t>O SÉTIMO DIA (SÁBADO) O MEMORIAL DA CRIAÇÃO</a:t>
            </a:r>
          </a:p>
        </p:txBody>
      </p:sp>
      <p:sp>
        <p:nvSpPr>
          <p:cNvPr id="5" name="CaixaDeTexto 4">
            <a:extLst>
              <a:ext uri="{FF2B5EF4-FFF2-40B4-BE49-F238E27FC236}">
                <a16:creationId xmlns:a16="http://schemas.microsoft.com/office/drawing/2014/main" id="{91B9350B-534A-21E4-9EE6-090929E8D7DC}"/>
              </a:ext>
            </a:extLst>
          </p:cNvPr>
          <p:cNvSpPr txBox="1"/>
          <p:nvPr/>
        </p:nvSpPr>
        <p:spPr>
          <a:xfrm>
            <a:off x="640973" y="2393875"/>
            <a:ext cx="5455027" cy="2862322"/>
          </a:xfrm>
          <a:prstGeom prst="rect">
            <a:avLst/>
          </a:prstGeom>
          <a:noFill/>
        </p:spPr>
        <p:txBody>
          <a:bodyPr wrap="square">
            <a:spAutoFit/>
          </a:bodyPr>
          <a:lstStyle/>
          <a:p>
            <a:r>
              <a:rPr lang="pt-BR" b="0" i="0" baseline="30000" dirty="0">
                <a:effectLst/>
                <a:latin typeface="Roboto" panose="02000000000000000000" pitchFamily="2" charset="0"/>
              </a:rPr>
              <a:t>1</a:t>
            </a:r>
            <a:r>
              <a:rPr lang="pt-BR" b="0" i="0" dirty="0">
                <a:effectLst/>
                <a:latin typeface="Roboto" panose="02000000000000000000" pitchFamily="2" charset="0"/>
              </a:rPr>
              <a:t>Assim, pois, foram acabados os céus e a terra e todo o seu exército.</a:t>
            </a:r>
            <a:br>
              <a:rPr lang="pt-BR" dirty="0"/>
            </a:br>
            <a:r>
              <a:rPr lang="pt-BR" baseline="30000" dirty="0"/>
              <a:t>2</a:t>
            </a:r>
            <a:r>
              <a:rPr lang="pt-BR" b="0" i="0" dirty="0">
                <a:effectLst/>
                <a:latin typeface="Roboto" panose="02000000000000000000" pitchFamily="2" charset="0"/>
              </a:rPr>
              <a:t>E, havendo Deus terminado no </a:t>
            </a:r>
            <a:r>
              <a:rPr lang="pt-BR" b="0" i="0" dirty="0">
                <a:solidFill>
                  <a:schemeClr val="accent2"/>
                </a:solidFill>
                <a:effectLst/>
                <a:latin typeface="Roboto" panose="02000000000000000000" pitchFamily="2" charset="0"/>
              </a:rPr>
              <a:t>dia sétimo </a:t>
            </a:r>
            <a:r>
              <a:rPr lang="pt-BR" b="0" i="0" dirty="0">
                <a:effectLst/>
                <a:latin typeface="Roboto" panose="02000000000000000000" pitchFamily="2" charset="0"/>
              </a:rPr>
              <a:t>a sua obra, que fizera, </a:t>
            </a:r>
            <a:r>
              <a:rPr lang="pt-BR" b="0" i="0" u="sng" dirty="0">
                <a:solidFill>
                  <a:srgbClr val="FFC000"/>
                </a:solidFill>
                <a:effectLst/>
                <a:latin typeface="Roboto" panose="02000000000000000000" pitchFamily="2" charset="0"/>
              </a:rPr>
              <a:t>descansou</a:t>
            </a:r>
            <a:r>
              <a:rPr lang="pt-BR" b="0" i="0" dirty="0">
                <a:effectLst/>
                <a:latin typeface="Roboto" panose="02000000000000000000" pitchFamily="2" charset="0"/>
              </a:rPr>
              <a:t> nesse dia de toda a sua obra que tinha feito.</a:t>
            </a:r>
            <a:br>
              <a:rPr lang="pt-BR" dirty="0"/>
            </a:br>
            <a:r>
              <a:rPr lang="pt-BR" baseline="30000" dirty="0"/>
              <a:t>3</a:t>
            </a:r>
            <a:r>
              <a:rPr lang="pt-BR" b="0" i="0" dirty="0">
                <a:effectLst/>
                <a:latin typeface="Roboto" panose="02000000000000000000" pitchFamily="2" charset="0"/>
              </a:rPr>
              <a:t>E </a:t>
            </a:r>
            <a:r>
              <a:rPr lang="pt-BR" b="0" i="0" u="sng" dirty="0">
                <a:solidFill>
                  <a:srgbClr val="FFC000"/>
                </a:solidFill>
                <a:effectLst/>
                <a:latin typeface="Roboto" panose="02000000000000000000" pitchFamily="2" charset="0"/>
              </a:rPr>
              <a:t>abençoou</a:t>
            </a:r>
            <a:r>
              <a:rPr lang="pt-BR" b="0" i="0" dirty="0">
                <a:effectLst/>
                <a:latin typeface="Roboto" panose="02000000000000000000" pitchFamily="2" charset="0"/>
              </a:rPr>
              <a:t> Deus o </a:t>
            </a:r>
            <a:r>
              <a:rPr lang="pt-BR" b="0" i="0" dirty="0">
                <a:solidFill>
                  <a:schemeClr val="accent2"/>
                </a:solidFill>
                <a:effectLst/>
                <a:latin typeface="Roboto" panose="02000000000000000000" pitchFamily="2" charset="0"/>
              </a:rPr>
              <a:t>dia sétimo </a:t>
            </a:r>
            <a:r>
              <a:rPr lang="pt-BR" b="0" i="0" dirty="0">
                <a:effectLst/>
                <a:latin typeface="Roboto" panose="02000000000000000000" pitchFamily="2" charset="0"/>
              </a:rPr>
              <a:t>e o </a:t>
            </a:r>
            <a:r>
              <a:rPr lang="pt-BR" b="0" i="0" u="sng" dirty="0">
                <a:solidFill>
                  <a:srgbClr val="FFC000"/>
                </a:solidFill>
                <a:effectLst/>
                <a:latin typeface="Roboto" panose="02000000000000000000" pitchFamily="2" charset="0"/>
              </a:rPr>
              <a:t>santificou</a:t>
            </a:r>
            <a:r>
              <a:rPr lang="pt-BR" b="0" i="0" dirty="0">
                <a:effectLst/>
                <a:latin typeface="Roboto" panose="02000000000000000000" pitchFamily="2" charset="0"/>
              </a:rPr>
              <a:t>; </a:t>
            </a:r>
            <a:r>
              <a:rPr lang="pt-BR" b="0" i="0" u="sng" dirty="0">
                <a:effectLst/>
                <a:latin typeface="Roboto" panose="02000000000000000000" pitchFamily="2" charset="0"/>
              </a:rPr>
              <a:t>porque nele </a:t>
            </a:r>
            <a:r>
              <a:rPr lang="pt-BR" b="0" i="0" u="sng" dirty="0">
                <a:solidFill>
                  <a:schemeClr val="accent2"/>
                </a:solidFill>
                <a:effectLst/>
                <a:latin typeface="Roboto" panose="02000000000000000000" pitchFamily="2" charset="0"/>
              </a:rPr>
              <a:t>descansou</a:t>
            </a:r>
            <a:r>
              <a:rPr lang="pt-BR" b="0" i="0" u="sng" dirty="0">
                <a:effectLst/>
                <a:latin typeface="Roboto" panose="02000000000000000000" pitchFamily="2" charset="0"/>
              </a:rPr>
              <a:t> de toda a obra que, como Criador, fizera</a:t>
            </a:r>
            <a:r>
              <a:rPr lang="pt-BR" b="0" i="0" dirty="0">
                <a:effectLst/>
                <a:latin typeface="Roboto" panose="02000000000000000000" pitchFamily="2" charset="0"/>
              </a:rPr>
              <a:t>.</a:t>
            </a:r>
            <a:br>
              <a:rPr lang="pt-BR" dirty="0"/>
            </a:br>
            <a:br>
              <a:rPr lang="pt-BR" dirty="0"/>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Gênesis 2:1-3</a:t>
            </a:r>
            <a:endParaRPr lang="pt-BR" dirty="0">
              <a:solidFill>
                <a:schemeClr val="accent3"/>
              </a:solidFill>
            </a:endParaRPr>
          </a:p>
        </p:txBody>
      </p:sp>
      <p:sp>
        <p:nvSpPr>
          <p:cNvPr id="9" name="CaixaDeTexto 8">
            <a:extLst>
              <a:ext uri="{FF2B5EF4-FFF2-40B4-BE49-F238E27FC236}">
                <a16:creationId xmlns:a16="http://schemas.microsoft.com/office/drawing/2014/main" id="{1DED0166-21BC-9743-9A01-8BE56037A2EA}"/>
              </a:ext>
            </a:extLst>
          </p:cNvPr>
          <p:cNvSpPr txBox="1"/>
          <p:nvPr/>
        </p:nvSpPr>
        <p:spPr>
          <a:xfrm>
            <a:off x="7889939" y="2319026"/>
            <a:ext cx="3429004" cy="707886"/>
          </a:xfrm>
          <a:prstGeom prst="rect">
            <a:avLst/>
          </a:prstGeom>
          <a:noFill/>
        </p:spPr>
        <p:txBody>
          <a:bodyPr wrap="square" rtlCol="0">
            <a:spAutoFit/>
          </a:bodyPr>
          <a:lstStyle/>
          <a:p>
            <a:r>
              <a:rPr lang="pt-BR" sz="2000" dirty="0">
                <a:solidFill>
                  <a:srgbClr val="FFC000"/>
                </a:solidFill>
              </a:rPr>
              <a:t>Descansou de toda a obra que, </a:t>
            </a:r>
            <a:r>
              <a:rPr lang="pt-BR" sz="2000" u="sng" dirty="0">
                <a:solidFill>
                  <a:srgbClr val="FFC000"/>
                </a:solidFill>
              </a:rPr>
              <a:t>como Criador</a:t>
            </a:r>
            <a:r>
              <a:rPr lang="pt-BR" sz="2000" dirty="0">
                <a:solidFill>
                  <a:srgbClr val="FFC000"/>
                </a:solidFill>
              </a:rPr>
              <a:t>, fizera.</a:t>
            </a:r>
            <a:endParaRPr lang="pt-BR" sz="2000" u="sng" dirty="0">
              <a:solidFill>
                <a:schemeClr val="accent3"/>
              </a:solidFill>
            </a:endParaRPr>
          </a:p>
        </p:txBody>
      </p:sp>
      <p:cxnSp>
        <p:nvCxnSpPr>
          <p:cNvPr id="11" name="Conector de Seta Reta 10">
            <a:extLst>
              <a:ext uri="{FF2B5EF4-FFF2-40B4-BE49-F238E27FC236}">
                <a16:creationId xmlns:a16="http://schemas.microsoft.com/office/drawing/2014/main" id="{42787226-F187-9F1D-7BA9-4B61E9AA7DE3}"/>
              </a:ext>
            </a:extLst>
          </p:cNvPr>
          <p:cNvCxnSpPr>
            <a:cxnSpLocks/>
          </p:cNvCxnSpPr>
          <p:nvPr/>
        </p:nvCxnSpPr>
        <p:spPr>
          <a:xfrm flipV="1">
            <a:off x="5741043" y="2777924"/>
            <a:ext cx="2048719" cy="14005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CaixaDeTexto 11">
            <a:extLst>
              <a:ext uri="{FF2B5EF4-FFF2-40B4-BE49-F238E27FC236}">
                <a16:creationId xmlns:a16="http://schemas.microsoft.com/office/drawing/2014/main" id="{4DC6B262-2134-4772-37AA-8C46552900F6}"/>
              </a:ext>
            </a:extLst>
          </p:cNvPr>
          <p:cNvSpPr txBox="1"/>
          <p:nvPr/>
        </p:nvSpPr>
        <p:spPr>
          <a:xfrm>
            <a:off x="7889939" y="1072530"/>
            <a:ext cx="3429004" cy="400110"/>
          </a:xfrm>
          <a:prstGeom prst="rect">
            <a:avLst/>
          </a:prstGeom>
          <a:noFill/>
        </p:spPr>
        <p:txBody>
          <a:bodyPr wrap="square" rtlCol="0">
            <a:spAutoFit/>
          </a:bodyPr>
          <a:lstStyle/>
          <a:p>
            <a:r>
              <a:rPr lang="pt-BR" sz="2000" dirty="0">
                <a:solidFill>
                  <a:srgbClr val="FFC000"/>
                </a:solidFill>
              </a:rPr>
              <a:t>O dia do Senhor é o </a:t>
            </a:r>
            <a:r>
              <a:rPr lang="pt-BR" sz="2000" u="sng" dirty="0">
                <a:solidFill>
                  <a:srgbClr val="FFC000"/>
                </a:solidFill>
              </a:rPr>
              <a:t>sétimo dia</a:t>
            </a:r>
            <a:endParaRPr lang="pt-BR" sz="2000" u="sng" dirty="0">
              <a:solidFill>
                <a:schemeClr val="accent3"/>
              </a:solidFill>
            </a:endParaRPr>
          </a:p>
        </p:txBody>
      </p:sp>
      <p:cxnSp>
        <p:nvCxnSpPr>
          <p:cNvPr id="14" name="Conector de Seta Reta 13">
            <a:extLst>
              <a:ext uri="{FF2B5EF4-FFF2-40B4-BE49-F238E27FC236}">
                <a16:creationId xmlns:a16="http://schemas.microsoft.com/office/drawing/2014/main" id="{6F88D210-DBD8-4222-A1D3-AD7A2F698034}"/>
              </a:ext>
            </a:extLst>
          </p:cNvPr>
          <p:cNvCxnSpPr>
            <a:cxnSpLocks/>
            <a:endCxn id="12" idx="1"/>
          </p:cNvCxnSpPr>
          <p:nvPr/>
        </p:nvCxnSpPr>
        <p:spPr>
          <a:xfrm flipV="1">
            <a:off x="4977114" y="1272585"/>
            <a:ext cx="2912825" cy="16913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 name="CaixaDeTexto 19">
            <a:extLst>
              <a:ext uri="{FF2B5EF4-FFF2-40B4-BE49-F238E27FC236}">
                <a16:creationId xmlns:a16="http://schemas.microsoft.com/office/drawing/2014/main" id="{E3D107C0-60CF-3649-C4E8-6D2A64D172FC}"/>
              </a:ext>
            </a:extLst>
          </p:cNvPr>
          <p:cNvSpPr txBox="1"/>
          <p:nvPr/>
        </p:nvSpPr>
        <p:spPr>
          <a:xfrm>
            <a:off x="7889939" y="3825036"/>
            <a:ext cx="3429004" cy="2246769"/>
          </a:xfrm>
          <a:prstGeom prst="rect">
            <a:avLst/>
          </a:prstGeom>
          <a:noFill/>
        </p:spPr>
        <p:txBody>
          <a:bodyPr wrap="square" rtlCol="0">
            <a:spAutoFit/>
          </a:bodyPr>
          <a:lstStyle/>
          <a:p>
            <a:r>
              <a:rPr lang="pt-BR" sz="2000" u="sng" dirty="0">
                <a:solidFill>
                  <a:srgbClr val="FFC000"/>
                </a:solidFill>
              </a:rPr>
              <a:t>Descansou: </a:t>
            </a:r>
            <a:r>
              <a:rPr lang="pt-BR" sz="2000" dirty="0">
                <a:solidFill>
                  <a:srgbClr val="FFC000"/>
                </a:solidFill>
              </a:rPr>
              <a:t>cessou o trabalho, tomou alento;</a:t>
            </a:r>
          </a:p>
          <a:p>
            <a:r>
              <a:rPr lang="pt-BR" sz="2000" u="sng" dirty="0">
                <a:solidFill>
                  <a:srgbClr val="FFC000"/>
                </a:solidFill>
              </a:rPr>
              <a:t>Abençoou: </a:t>
            </a:r>
            <a:r>
              <a:rPr lang="pt-BR" sz="2000" dirty="0">
                <a:solidFill>
                  <a:srgbClr val="FFC000"/>
                </a:solidFill>
              </a:rPr>
              <a:t>colocou uma benção sobre este dia;</a:t>
            </a:r>
          </a:p>
          <a:p>
            <a:r>
              <a:rPr lang="pt-BR" sz="2000" u="sng" dirty="0">
                <a:solidFill>
                  <a:srgbClr val="FFC000"/>
                </a:solidFill>
              </a:rPr>
              <a:t>Santificou: </a:t>
            </a:r>
            <a:r>
              <a:rPr lang="pt-BR" sz="2000" dirty="0">
                <a:solidFill>
                  <a:srgbClr val="FFC000"/>
                </a:solidFill>
              </a:rPr>
              <a:t>separar, colocar à parte, destinar como santo, para uso religioso. </a:t>
            </a:r>
            <a:r>
              <a:rPr lang="pt-BR" sz="1600" dirty="0">
                <a:solidFill>
                  <a:srgbClr val="FFC000"/>
                </a:solidFill>
              </a:rPr>
              <a:t>(para quem?)</a:t>
            </a:r>
            <a:endParaRPr lang="pt-BR" sz="2000" dirty="0">
              <a:solidFill>
                <a:srgbClr val="FFC000"/>
              </a:solidFill>
            </a:endParaRPr>
          </a:p>
        </p:txBody>
      </p:sp>
    </p:spTree>
    <p:extLst>
      <p:ext uri="{BB962C8B-B14F-4D97-AF65-F5344CB8AC3E}">
        <p14:creationId xmlns:p14="http://schemas.microsoft.com/office/powerpoint/2010/main" val="2446200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3" name="Rectangle 1127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268" name="Picture 4" descr="Seven Days of Creation editorial stock photo. Image of noahs - 91515498">
            <a:extLst>
              <a:ext uri="{FF2B5EF4-FFF2-40B4-BE49-F238E27FC236}">
                <a16:creationId xmlns:a16="http://schemas.microsoft.com/office/drawing/2014/main" id="{6A88E96F-FE4F-6A2D-333F-527A97B78E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94" b="785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648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FUNDAMENTO DO DIA DO SENHOR</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5332935" cy="369332"/>
          </a:xfrm>
          <a:prstGeom prst="rect">
            <a:avLst/>
          </a:prstGeom>
        </p:spPr>
        <p:txBody>
          <a:bodyPr wrap="none">
            <a:spAutoFit/>
          </a:bodyPr>
          <a:lstStyle/>
          <a:p>
            <a:r>
              <a:rPr lang="pt-BR" dirty="0">
                <a:solidFill>
                  <a:schemeClr val="accent2"/>
                </a:solidFill>
                <a:latin typeface="Corbel" panose="020B0503020204020204" pitchFamily="34" charset="0"/>
              </a:rPr>
              <a:t>O SÉTIMO DIA (SÁBADO) O MEMORIAL DA CRIAÇÃO</a:t>
            </a:r>
          </a:p>
        </p:txBody>
      </p:sp>
      <p:sp>
        <p:nvSpPr>
          <p:cNvPr id="5" name="CaixaDeTexto 4">
            <a:extLst>
              <a:ext uri="{FF2B5EF4-FFF2-40B4-BE49-F238E27FC236}">
                <a16:creationId xmlns:a16="http://schemas.microsoft.com/office/drawing/2014/main" id="{91B9350B-534A-21E4-9EE6-090929E8D7DC}"/>
              </a:ext>
            </a:extLst>
          </p:cNvPr>
          <p:cNvSpPr txBox="1"/>
          <p:nvPr/>
        </p:nvSpPr>
        <p:spPr>
          <a:xfrm>
            <a:off x="1869478" y="3739440"/>
            <a:ext cx="8044405" cy="2246769"/>
          </a:xfrm>
          <a:prstGeom prst="rect">
            <a:avLst/>
          </a:prstGeom>
          <a:noFill/>
        </p:spPr>
        <p:txBody>
          <a:bodyPr wrap="square">
            <a:spAutoFit/>
          </a:bodyPr>
          <a:lstStyle/>
          <a:p>
            <a:r>
              <a:rPr lang="pt-BR" sz="2800" b="0" i="1" baseline="30000" dirty="0">
                <a:effectLst/>
              </a:rPr>
              <a:t>“E Martinho Lutero professa igualmente esse mesmo ponto (Volume 6, </a:t>
            </a:r>
            <a:r>
              <a:rPr lang="pt-BR" sz="2800" i="1" baseline="30000" dirty="0"/>
              <a:t>sobre Gênesis 2.3) . </a:t>
            </a:r>
            <a:r>
              <a:rPr lang="pt-BR" sz="2800" i="1" baseline="30000" dirty="0">
                <a:solidFill>
                  <a:schemeClr val="accent2"/>
                </a:solidFill>
              </a:rPr>
              <a:t>‘Conclui-se a partir disso’, disse ele, ‘que, se Adão houvesse permanecido em sua inocência, ainda assim teria santificado o sétimo dia, ou seja, naquele dia ensinaria seus filhos e os filhos de seus filhos qual era a vontade de Deus e como Ele deveria ser adorado; louvaria a Deus, daria ações de graças, e apresentaria ofertas. Nos outros dias lavraria o solo e cuidaria do gado.’”</a:t>
            </a:r>
            <a:br>
              <a:rPr lang="pt-BR" sz="2800" i="1" baseline="30000" dirty="0"/>
            </a:br>
            <a:r>
              <a:rPr lang="pt-BR" sz="2400" i="1" baseline="30000" dirty="0" err="1"/>
              <a:t>Morality</a:t>
            </a:r>
            <a:r>
              <a:rPr lang="pt-BR" sz="2400" i="1" baseline="30000" dirty="0"/>
              <a:t> </a:t>
            </a:r>
            <a:r>
              <a:rPr lang="pt-BR" sz="2400" i="1" baseline="30000" dirty="0" err="1"/>
              <a:t>of</a:t>
            </a:r>
            <a:r>
              <a:rPr lang="pt-BR" sz="2400" i="1" baseline="30000" dirty="0"/>
              <a:t> </a:t>
            </a:r>
            <a:r>
              <a:rPr lang="pt-BR" sz="2400" i="1" baseline="30000" dirty="0" err="1"/>
              <a:t>the</a:t>
            </a:r>
            <a:r>
              <a:rPr lang="pt-BR" sz="2400" i="1" baseline="30000" dirty="0"/>
              <a:t> </a:t>
            </a:r>
            <a:r>
              <a:rPr lang="pt-BR" sz="2400" i="1" baseline="30000" dirty="0" err="1"/>
              <a:t>Fourth</a:t>
            </a:r>
            <a:r>
              <a:rPr lang="pt-BR" sz="2400" i="1" baseline="30000" dirty="0"/>
              <a:t> </a:t>
            </a:r>
            <a:r>
              <a:rPr lang="pt-BR" sz="2400" i="1" baseline="30000" dirty="0" err="1"/>
              <a:t>Commandment</a:t>
            </a:r>
            <a:r>
              <a:rPr lang="pt-BR" sz="2400" i="1" baseline="30000" dirty="0"/>
              <a:t>, p. 56,57, Londres, 1641</a:t>
            </a:r>
            <a:endParaRPr lang="pt-BR" sz="2800" i="1" dirty="0">
              <a:solidFill>
                <a:schemeClr val="accent3"/>
              </a:solidFill>
            </a:endParaRPr>
          </a:p>
        </p:txBody>
      </p:sp>
      <p:sp>
        <p:nvSpPr>
          <p:cNvPr id="3" name="CaixaDeTexto 2">
            <a:extLst>
              <a:ext uri="{FF2B5EF4-FFF2-40B4-BE49-F238E27FC236}">
                <a16:creationId xmlns:a16="http://schemas.microsoft.com/office/drawing/2014/main" id="{F339F93F-6C78-B383-2D73-F81A3A443AE9}"/>
              </a:ext>
            </a:extLst>
          </p:cNvPr>
          <p:cNvSpPr txBox="1"/>
          <p:nvPr/>
        </p:nvSpPr>
        <p:spPr>
          <a:xfrm>
            <a:off x="640973" y="1911690"/>
            <a:ext cx="10721109" cy="1323439"/>
          </a:xfrm>
          <a:prstGeom prst="rect">
            <a:avLst/>
          </a:prstGeom>
          <a:noFill/>
        </p:spPr>
        <p:txBody>
          <a:bodyPr wrap="square" rtlCol="0">
            <a:spAutoFit/>
          </a:bodyPr>
          <a:lstStyle/>
          <a:p>
            <a:r>
              <a:rPr lang="pt-BR" sz="2000" dirty="0"/>
              <a:t>Deus estabeleceu o ciclo semanal de sete dias, que não é regido por nenhum astro, senão unicamente por Sua Palavra e vontade, este dia estabelecido na Criação deveria ser para sempre uma lembrança para o homem, de que existe um Criador, a cada seis dias de trabalho, cessar suas obrigações seculares no sétimo dia testemunha a respeito do memorial da Criação.</a:t>
            </a:r>
          </a:p>
        </p:txBody>
      </p:sp>
    </p:spTree>
    <p:extLst>
      <p:ext uri="{BB962C8B-B14F-4D97-AF65-F5344CB8AC3E}">
        <p14:creationId xmlns:p14="http://schemas.microsoft.com/office/powerpoint/2010/main" val="3808525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FUNDAMENTO DO DIA DO SENHOR</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5332935" cy="369332"/>
          </a:xfrm>
          <a:prstGeom prst="rect">
            <a:avLst/>
          </a:prstGeom>
        </p:spPr>
        <p:txBody>
          <a:bodyPr wrap="none">
            <a:spAutoFit/>
          </a:bodyPr>
          <a:lstStyle/>
          <a:p>
            <a:r>
              <a:rPr lang="pt-BR" dirty="0">
                <a:solidFill>
                  <a:schemeClr val="accent2"/>
                </a:solidFill>
                <a:latin typeface="Corbel" panose="020B0503020204020204" pitchFamily="34" charset="0"/>
              </a:rPr>
              <a:t>O SÉTIMO DIA (SÁBADO) O MEMORIAL DA CRIAÇÃO</a:t>
            </a:r>
          </a:p>
        </p:txBody>
      </p:sp>
      <p:sp>
        <p:nvSpPr>
          <p:cNvPr id="5" name="CaixaDeTexto 4">
            <a:extLst>
              <a:ext uri="{FF2B5EF4-FFF2-40B4-BE49-F238E27FC236}">
                <a16:creationId xmlns:a16="http://schemas.microsoft.com/office/drawing/2014/main" id="{91B9350B-534A-21E4-9EE6-090929E8D7DC}"/>
              </a:ext>
            </a:extLst>
          </p:cNvPr>
          <p:cNvSpPr txBox="1"/>
          <p:nvPr/>
        </p:nvSpPr>
        <p:spPr>
          <a:xfrm>
            <a:off x="1742156" y="3579256"/>
            <a:ext cx="8044405" cy="2759730"/>
          </a:xfrm>
          <a:prstGeom prst="rect">
            <a:avLst/>
          </a:prstGeom>
          <a:noFill/>
        </p:spPr>
        <p:txBody>
          <a:bodyPr wrap="square">
            <a:spAutoFit/>
          </a:bodyPr>
          <a:lstStyle/>
          <a:p>
            <a:r>
              <a:rPr lang="pt-BR" sz="2800" b="0" i="1" baseline="30000" dirty="0">
                <a:effectLst/>
              </a:rPr>
              <a:t>“Se </a:t>
            </a:r>
            <a:r>
              <a:rPr lang="pt-BR" sz="2800" i="1" baseline="30000" dirty="0"/>
              <a:t>não tivéssemos nenhuma outra passagem além de Gênesis 2.3, não haveria dificuldade em deduzir, a partir dela, </a:t>
            </a:r>
            <a:r>
              <a:rPr lang="pt-BR" sz="2800" i="1" baseline="30000" dirty="0">
                <a:solidFill>
                  <a:schemeClr val="accent2"/>
                </a:solidFill>
              </a:rPr>
              <a:t>um preceito de observância universal do sábado, ou sétimo dia para ser dedicado a Deus como tempo santo por toda a raça para quem a terra e a natureza foram especialmente preparadas</a:t>
            </a:r>
            <a:r>
              <a:rPr lang="pt-BR" sz="2800" i="1" baseline="30000" dirty="0"/>
              <a:t>. Sem dúvida, os primeiros seres humanos deve ter ficado sabendo disso. </a:t>
            </a:r>
            <a:r>
              <a:rPr lang="pt-BR" sz="2800" i="1" baseline="30000" dirty="0">
                <a:solidFill>
                  <a:schemeClr val="accent2"/>
                </a:solidFill>
              </a:rPr>
              <a:t>As palavras ‘santificou’ não fariam sentido de outro modo</a:t>
            </a:r>
            <a:r>
              <a:rPr lang="pt-BR" sz="2800" i="1" baseline="30000" dirty="0"/>
              <a:t>. Elas seriam destituídas de qualquer significado a menos que tivessem sido dirigidas a alguns que receberam a ordem de santifica-lo”.</a:t>
            </a:r>
            <a:br>
              <a:rPr lang="pt-BR" sz="2800" i="1" baseline="30000" dirty="0"/>
            </a:br>
            <a:r>
              <a:rPr lang="pt-BR" sz="2400" i="1" baseline="30000" dirty="0"/>
              <a:t>Comentário Dr. Lange </a:t>
            </a:r>
            <a:r>
              <a:rPr lang="pt-BR" sz="2400" i="1" baseline="30000" dirty="0" err="1"/>
              <a:t>Vol</a:t>
            </a:r>
            <a:r>
              <a:rPr lang="pt-BR" sz="2400" i="1" baseline="30000" dirty="0"/>
              <a:t> 1, p.197</a:t>
            </a:r>
            <a:endParaRPr lang="pt-BR" sz="2400" i="1" dirty="0">
              <a:solidFill>
                <a:schemeClr val="accent3"/>
              </a:solidFill>
            </a:endParaRPr>
          </a:p>
        </p:txBody>
      </p:sp>
      <p:sp>
        <p:nvSpPr>
          <p:cNvPr id="6" name="CaixaDeTexto 5">
            <a:extLst>
              <a:ext uri="{FF2B5EF4-FFF2-40B4-BE49-F238E27FC236}">
                <a16:creationId xmlns:a16="http://schemas.microsoft.com/office/drawing/2014/main" id="{B70C15FA-BDCB-242A-513A-8CD527AE96B9}"/>
              </a:ext>
            </a:extLst>
          </p:cNvPr>
          <p:cNvSpPr txBox="1"/>
          <p:nvPr/>
        </p:nvSpPr>
        <p:spPr>
          <a:xfrm>
            <a:off x="640973" y="1911690"/>
            <a:ext cx="10721109" cy="1323439"/>
          </a:xfrm>
          <a:prstGeom prst="rect">
            <a:avLst/>
          </a:prstGeom>
          <a:noFill/>
        </p:spPr>
        <p:txBody>
          <a:bodyPr wrap="square" rtlCol="0">
            <a:spAutoFit/>
          </a:bodyPr>
          <a:lstStyle/>
          <a:p>
            <a:r>
              <a:rPr lang="pt-BR" sz="2000" dirty="0"/>
              <a:t>Segundo J. N. Andrews “A declaração “abençoou Deus o sétimo e o santificou” </a:t>
            </a:r>
            <a:r>
              <a:rPr lang="pt-BR" sz="2000" dirty="0">
                <a:solidFill>
                  <a:srgbClr val="FFC000"/>
                </a:solidFill>
              </a:rPr>
              <a:t>não é, na verdade, uma mandamento para sua observância desse dia, mas, sim, o registro de que tal </a:t>
            </a:r>
            <a:r>
              <a:rPr lang="pt-BR" sz="2000" u="sng" dirty="0">
                <a:solidFill>
                  <a:srgbClr val="FFC000"/>
                </a:solidFill>
              </a:rPr>
              <a:t>preceito</a:t>
            </a:r>
            <a:r>
              <a:rPr lang="pt-BR" sz="2000" dirty="0">
                <a:solidFill>
                  <a:srgbClr val="FFC000"/>
                </a:solidFill>
              </a:rPr>
              <a:t> foi dado a Adão</a:t>
            </a:r>
            <a:r>
              <a:rPr lang="pt-BR" sz="2000" dirty="0"/>
              <a:t>. Pois como o Criador “separaria para uso santo” o dia de Seu descanso se aqueles por quem o dia seria usado não soubessem nada a esse respeito?”</a:t>
            </a:r>
          </a:p>
        </p:txBody>
      </p:sp>
    </p:spTree>
    <p:extLst>
      <p:ext uri="{BB962C8B-B14F-4D97-AF65-F5344CB8AC3E}">
        <p14:creationId xmlns:p14="http://schemas.microsoft.com/office/powerpoint/2010/main" val="803179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FUNDAMENTO DO DIA DO SENHOR</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5332935" cy="369332"/>
          </a:xfrm>
          <a:prstGeom prst="rect">
            <a:avLst/>
          </a:prstGeom>
        </p:spPr>
        <p:txBody>
          <a:bodyPr wrap="none">
            <a:spAutoFit/>
          </a:bodyPr>
          <a:lstStyle/>
          <a:p>
            <a:r>
              <a:rPr lang="pt-BR" dirty="0">
                <a:solidFill>
                  <a:schemeClr val="accent2"/>
                </a:solidFill>
                <a:latin typeface="Corbel" panose="020B0503020204020204" pitchFamily="34" charset="0"/>
              </a:rPr>
              <a:t>O SÉTIMO DIA (SÁBADO) O MEMORIAL DA CRIAÇÃO</a:t>
            </a:r>
          </a:p>
        </p:txBody>
      </p:sp>
      <p:sp>
        <p:nvSpPr>
          <p:cNvPr id="5" name="CaixaDeTexto 4">
            <a:extLst>
              <a:ext uri="{FF2B5EF4-FFF2-40B4-BE49-F238E27FC236}">
                <a16:creationId xmlns:a16="http://schemas.microsoft.com/office/drawing/2014/main" id="{91B9350B-534A-21E4-9EE6-090929E8D7DC}"/>
              </a:ext>
            </a:extLst>
          </p:cNvPr>
          <p:cNvSpPr txBox="1"/>
          <p:nvPr/>
        </p:nvSpPr>
        <p:spPr>
          <a:xfrm>
            <a:off x="1742156" y="3579256"/>
            <a:ext cx="8044405" cy="2759730"/>
          </a:xfrm>
          <a:prstGeom prst="rect">
            <a:avLst/>
          </a:prstGeom>
          <a:noFill/>
        </p:spPr>
        <p:txBody>
          <a:bodyPr wrap="square">
            <a:spAutoFit/>
          </a:bodyPr>
          <a:lstStyle/>
          <a:p>
            <a:r>
              <a:rPr lang="pt-BR" sz="2800" b="0" i="1" baseline="30000" dirty="0">
                <a:effectLst/>
              </a:rPr>
              <a:t>“Se </a:t>
            </a:r>
            <a:r>
              <a:rPr lang="pt-BR" sz="2800" i="1" baseline="30000" dirty="0"/>
              <a:t>não tivéssemos nenhuma outra passagem além de Gênesis 2.3, não haveria dificuldade em deduzir, a partir dela, </a:t>
            </a:r>
            <a:r>
              <a:rPr lang="pt-BR" sz="2800" i="1" baseline="30000" dirty="0">
                <a:solidFill>
                  <a:schemeClr val="accent2"/>
                </a:solidFill>
              </a:rPr>
              <a:t>um preceito de observância universal do sábado, ou sétimo dia para ser dedicado a Deus como tempo santo por toda a raça para quem a terra e a natureza foram especialmente preparadas</a:t>
            </a:r>
            <a:r>
              <a:rPr lang="pt-BR" sz="2800" i="1" baseline="30000" dirty="0"/>
              <a:t>. Sem dúvida, os primeiros seres humanos deve ter ficado sabendo disso. </a:t>
            </a:r>
            <a:r>
              <a:rPr lang="pt-BR" sz="2800" i="1" baseline="30000" dirty="0">
                <a:solidFill>
                  <a:schemeClr val="accent2"/>
                </a:solidFill>
              </a:rPr>
              <a:t>As palavras ‘santificou’ não fariam sentido de outro modo</a:t>
            </a:r>
            <a:r>
              <a:rPr lang="pt-BR" sz="2800" i="1" baseline="30000" dirty="0"/>
              <a:t>. Elas seriam destituídas de qualquer significado a menos que tivessem sido dirigidas a alguns que receberam a ordem de santifica-lo”.</a:t>
            </a:r>
            <a:br>
              <a:rPr lang="pt-BR" sz="2800" i="1" baseline="30000" dirty="0"/>
            </a:br>
            <a:r>
              <a:rPr lang="pt-BR" sz="2400" i="1" baseline="30000" dirty="0"/>
              <a:t>Comentário Dr. Lange </a:t>
            </a:r>
            <a:r>
              <a:rPr lang="pt-BR" sz="2400" i="1" baseline="30000" dirty="0" err="1"/>
              <a:t>Vol</a:t>
            </a:r>
            <a:r>
              <a:rPr lang="pt-BR" sz="2400" i="1" baseline="30000" dirty="0"/>
              <a:t> 1, p.197</a:t>
            </a:r>
            <a:endParaRPr lang="pt-BR" sz="2400" i="1" dirty="0">
              <a:solidFill>
                <a:schemeClr val="accent3"/>
              </a:solidFill>
            </a:endParaRPr>
          </a:p>
        </p:txBody>
      </p:sp>
      <p:sp>
        <p:nvSpPr>
          <p:cNvPr id="6" name="CaixaDeTexto 5">
            <a:extLst>
              <a:ext uri="{FF2B5EF4-FFF2-40B4-BE49-F238E27FC236}">
                <a16:creationId xmlns:a16="http://schemas.microsoft.com/office/drawing/2014/main" id="{B70C15FA-BDCB-242A-513A-8CD527AE96B9}"/>
              </a:ext>
            </a:extLst>
          </p:cNvPr>
          <p:cNvSpPr txBox="1"/>
          <p:nvPr/>
        </p:nvSpPr>
        <p:spPr>
          <a:xfrm>
            <a:off x="640973" y="1911690"/>
            <a:ext cx="10721109" cy="1323439"/>
          </a:xfrm>
          <a:prstGeom prst="rect">
            <a:avLst/>
          </a:prstGeom>
          <a:noFill/>
        </p:spPr>
        <p:txBody>
          <a:bodyPr wrap="square" rtlCol="0">
            <a:spAutoFit/>
          </a:bodyPr>
          <a:lstStyle/>
          <a:p>
            <a:r>
              <a:rPr lang="pt-BR" sz="2000" dirty="0"/>
              <a:t>Segundo J. N. Andrews “A declaração “abençoou Deus o sétimo e o santificou” </a:t>
            </a:r>
            <a:r>
              <a:rPr lang="pt-BR" sz="2000" dirty="0">
                <a:solidFill>
                  <a:srgbClr val="FFC000"/>
                </a:solidFill>
              </a:rPr>
              <a:t>não é, na verdade, uma mandamento para sua observância desse dia, mas, sim, o registro de que tal </a:t>
            </a:r>
            <a:r>
              <a:rPr lang="pt-BR" sz="2000" u="sng" dirty="0">
                <a:solidFill>
                  <a:srgbClr val="FFC000"/>
                </a:solidFill>
              </a:rPr>
              <a:t>preceito</a:t>
            </a:r>
            <a:r>
              <a:rPr lang="pt-BR" sz="2000" dirty="0">
                <a:solidFill>
                  <a:srgbClr val="FFC000"/>
                </a:solidFill>
              </a:rPr>
              <a:t> foi dado a Adão</a:t>
            </a:r>
            <a:r>
              <a:rPr lang="pt-BR" sz="2000" dirty="0"/>
              <a:t>. Pois como o Criador “separaria para uso santo” o dia de Seu descanso se aqueles por quem o dia seria usado não soubessem nada a esse respeito?”</a:t>
            </a:r>
          </a:p>
        </p:txBody>
      </p:sp>
    </p:spTree>
    <p:extLst>
      <p:ext uri="{BB962C8B-B14F-4D97-AF65-F5344CB8AC3E}">
        <p14:creationId xmlns:p14="http://schemas.microsoft.com/office/powerpoint/2010/main" val="3979938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6386" name="Picture 2" descr="Sunday: Time to be Astonished | Sabbath School Net">
            <a:extLst>
              <a:ext uri="{FF2B5EF4-FFF2-40B4-BE49-F238E27FC236}">
                <a16:creationId xmlns:a16="http://schemas.microsoft.com/office/drawing/2014/main" id="{112CDE9C-7473-489F-EBBF-B85AE4DA59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180"/>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561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E A FORMAÇÃO DO POVO DE DEUS</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2056910" cy="369332"/>
          </a:xfrm>
          <a:prstGeom prst="rect">
            <a:avLst/>
          </a:prstGeom>
        </p:spPr>
        <p:txBody>
          <a:bodyPr wrap="none">
            <a:spAutoFit/>
          </a:bodyPr>
          <a:lstStyle/>
          <a:p>
            <a:r>
              <a:rPr lang="pt-BR" dirty="0">
                <a:solidFill>
                  <a:schemeClr val="accent2"/>
                </a:solidFill>
                <a:latin typeface="Corbel" panose="020B0503020204020204" pitchFamily="34" charset="0"/>
              </a:rPr>
              <a:t>DE ADÃO A ISRAEL</a:t>
            </a:r>
          </a:p>
        </p:txBody>
      </p:sp>
      <p:pic>
        <p:nvPicPr>
          <p:cNvPr id="18436" name="Picture 4" descr="Patriarchs | His Kingdom">
            <a:extLst>
              <a:ext uri="{FF2B5EF4-FFF2-40B4-BE49-F238E27FC236}">
                <a16:creationId xmlns:a16="http://schemas.microsoft.com/office/drawing/2014/main" id="{C02357CC-4707-302C-8764-859EFD45B8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7373" y="1436217"/>
            <a:ext cx="6476427" cy="4684105"/>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3B9843C7-8CF2-4CFA-6AB9-F685D984ACC5}"/>
              </a:ext>
            </a:extLst>
          </p:cNvPr>
          <p:cNvSpPr txBox="1"/>
          <p:nvPr/>
        </p:nvSpPr>
        <p:spPr>
          <a:xfrm>
            <a:off x="640973" y="1911690"/>
            <a:ext cx="3778627" cy="1938992"/>
          </a:xfrm>
          <a:prstGeom prst="rect">
            <a:avLst/>
          </a:prstGeom>
          <a:noFill/>
        </p:spPr>
        <p:txBody>
          <a:bodyPr wrap="square" rtlCol="0">
            <a:spAutoFit/>
          </a:bodyPr>
          <a:lstStyle/>
          <a:p>
            <a:r>
              <a:rPr lang="pt-BR" sz="2000" dirty="0">
                <a:solidFill>
                  <a:srgbClr val="FFC000"/>
                </a:solidFill>
              </a:rPr>
              <a:t>Adão</a:t>
            </a:r>
            <a:r>
              <a:rPr lang="pt-BR" sz="2000" dirty="0"/>
              <a:t> viveu até </a:t>
            </a:r>
            <a:r>
              <a:rPr lang="pt-BR" sz="2000" dirty="0" err="1">
                <a:solidFill>
                  <a:srgbClr val="FFC000"/>
                </a:solidFill>
              </a:rPr>
              <a:t>Lameque</a:t>
            </a:r>
            <a:r>
              <a:rPr lang="pt-BR" sz="2000" dirty="0"/>
              <a:t>, pai de </a:t>
            </a:r>
            <a:r>
              <a:rPr lang="pt-BR" sz="2000" dirty="0">
                <a:solidFill>
                  <a:srgbClr val="FFC000"/>
                </a:solidFill>
              </a:rPr>
              <a:t>Noé</a:t>
            </a:r>
            <a:r>
              <a:rPr lang="pt-BR" sz="2000" dirty="0"/>
              <a:t>, ter </a:t>
            </a:r>
            <a:r>
              <a:rPr lang="pt-BR" sz="2000" u="sng" dirty="0"/>
              <a:t>56 anos</a:t>
            </a:r>
            <a:r>
              <a:rPr lang="pt-BR" sz="2000" dirty="0"/>
              <a:t>; </a:t>
            </a:r>
            <a:r>
              <a:rPr lang="pt-BR" sz="2000" dirty="0" err="1">
                <a:solidFill>
                  <a:srgbClr val="FFC000"/>
                </a:solidFill>
              </a:rPr>
              <a:t>Lameque</a:t>
            </a:r>
            <a:r>
              <a:rPr lang="pt-BR" sz="2000" dirty="0"/>
              <a:t> viveu até </a:t>
            </a:r>
            <a:r>
              <a:rPr lang="pt-BR" sz="2000" dirty="0">
                <a:solidFill>
                  <a:srgbClr val="FFC000"/>
                </a:solidFill>
              </a:rPr>
              <a:t>Sem</a:t>
            </a:r>
            <a:r>
              <a:rPr lang="pt-BR" sz="2000" dirty="0"/>
              <a:t>, filho de Noé, ter </a:t>
            </a:r>
            <a:r>
              <a:rPr lang="pt-BR" sz="2000" u="sng" dirty="0"/>
              <a:t>93 anos</a:t>
            </a:r>
            <a:r>
              <a:rPr lang="pt-BR" sz="2000" dirty="0"/>
              <a:t>; Sem viveu até </a:t>
            </a:r>
            <a:r>
              <a:rPr lang="pt-BR" sz="2000" dirty="0" err="1">
                <a:solidFill>
                  <a:srgbClr val="FFC000"/>
                </a:solidFill>
              </a:rPr>
              <a:t>Abraaão</a:t>
            </a:r>
            <a:r>
              <a:rPr lang="pt-BR" sz="2000" dirty="0"/>
              <a:t> ter </a:t>
            </a:r>
            <a:r>
              <a:rPr lang="pt-BR" sz="2000" u="sng" dirty="0"/>
              <a:t>150 anos</a:t>
            </a:r>
            <a:r>
              <a:rPr lang="pt-BR" sz="2000" dirty="0"/>
              <a:t> de idade. Assim chegamos até Abraão, o pai da fé.</a:t>
            </a:r>
          </a:p>
        </p:txBody>
      </p:sp>
      <p:sp>
        <p:nvSpPr>
          <p:cNvPr id="8" name="CaixaDeTexto 7">
            <a:extLst>
              <a:ext uri="{FF2B5EF4-FFF2-40B4-BE49-F238E27FC236}">
                <a16:creationId xmlns:a16="http://schemas.microsoft.com/office/drawing/2014/main" id="{933AE8C9-EF33-166D-815C-9398A950DB50}"/>
              </a:ext>
            </a:extLst>
          </p:cNvPr>
          <p:cNvSpPr txBox="1"/>
          <p:nvPr/>
        </p:nvSpPr>
        <p:spPr>
          <a:xfrm>
            <a:off x="640972" y="3941539"/>
            <a:ext cx="3778627" cy="2769989"/>
          </a:xfrm>
          <a:prstGeom prst="rect">
            <a:avLst/>
          </a:prstGeom>
          <a:noFill/>
        </p:spPr>
        <p:txBody>
          <a:bodyPr wrap="square" rtlCol="0">
            <a:spAutoFit/>
          </a:bodyPr>
          <a:lstStyle/>
          <a:p>
            <a:r>
              <a:rPr lang="pt-BR" dirty="0"/>
              <a:t>O testemunho de Noé</a:t>
            </a:r>
            <a:br>
              <a:rPr lang="pt-BR" dirty="0"/>
            </a:br>
            <a:r>
              <a:rPr lang="pt-BR" sz="1600" dirty="0" err="1">
                <a:solidFill>
                  <a:schemeClr val="accent3"/>
                </a:solidFill>
              </a:rPr>
              <a:t>Gn</a:t>
            </a:r>
            <a:r>
              <a:rPr lang="pt-BR" sz="1600" dirty="0">
                <a:solidFill>
                  <a:schemeClr val="accent3"/>
                </a:solidFill>
              </a:rPr>
              <a:t> 6.8-9</a:t>
            </a:r>
            <a:endParaRPr lang="pt-BR" sz="1400" dirty="0">
              <a:solidFill>
                <a:schemeClr val="accent3"/>
              </a:solidFill>
            </a:endParaRPr>
          </a:p>
          <a:p>
            <a:br>
              <a:rPr lang="pt-BR" dirty="0"/>
            </a:br>
            <a:r>
              <a:rPr lang="pt-BR" dirty="0"/>
              <a:t>O testemunho de Sem</a:t>
            </a:r>
          </a:p>
          <a:p>
            <a:r>
              <a:rPr lang="pt-BR" sz="1600" dirty="0" err="1">
                <a:solidFill>
                  <a:schemeClr val="accent3"/>
                </a:solidFill>
              </a:rPr>
              <a:t>Gn</a:t>
            </a:r>
            <a:r>
              <a:rPr lang="pt-BR" sz="1600" dirty="0">
                <a:solidFill>
                  <a:schemeClr val="accent3"/>
                </a:solidFill>
              </a:rPr>
              <a:t> 9.26</a:t>
            </a:r>
          </a:p>
          <a:p>
            <a:br>
              <a:rPr lang="pt-BR" dirty="0"/>
            </a:br>
            <a:r>
              <a:rPr lang="pt-BR" dirty="0"/>
              <a:t>O testemunho de Abraão</a:t>
            </a:r>
            <a:br>
              <a:rPr lang="pt-BR" dirty="0"/>
            </a:br>
            <a:r>
              <a:rPr lang="pt-BR" sz="1600" dirty="0" err="1">
                <a:solidFill>
                  <a:schemeClr val="accent3"/>
                </a:solidFill>
              </a:rPr>
              <a:t>Gn</a:t>
            </a:r>
            <a:r>
              <a:rPr lang="pt-BR" sz="1600" dirty="0">
                <a:solidFill>
                  <a:schemeClr val="accent3"/>
                </a:solidFill>
              </a:rPr>
              <a:t> 26.5</a:t>
            </a:r>
          </a:p>
          <a:p>
            <a:endParaRPr lang="pt-BR" dirty="0"/>
          </a:p>
          <a:p>
            <a:endParaRPr lang="pt-BR" dirty="0"/>
          </a:p>
        </p:txBody>
      </p:sp>
      <p:cxnSp>
        <p:nvCxnSpPr>
          <p:cNvPr id="6" name="Conector de Seta Reta 5">
            <a:extLst>
              <a:ext uri="{FF2B5EF4-FFF2-40B4-BE49-F238E27FC236}">
                <a16:creationId xmlns:a16="http://schemas.microsoft.com/office/drawing/2014/main" id="{5B13681E-CDF3-6FB4-0970-4774A1D553BF}"/>
              </a:ext>
            </a:extLst>
          </p:cNvPr>
          <p:cNvCxnSpPr/>
          <p:nvPr/>
        </p:nvCxnSpPr>
        <p:spPr>
          <a:xfrm>
            <a:off x="7739743" y="2002971"/>
            <a:ext cx="0" cy="151311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de Seta Reta 8">
            <a:extLst>
              <a:ext uri="{FF2B5EF4-FFF2-40B4-BE49-F238E27FC236}">
                <a16:creationId xmlns:a16="http://schemas.microsoft.com/office/drawing/2014/main" id="{D95BE16C-D749-4590-F5DD-D6E7E9745FB9}"/>
              </a:ext>
            </a:extLst>
          </p:cNvPr>
          <p:cNvCxnSpPr>
            <a:cxnSpLocks/>
          </p:cNvCxnSpPr>
          <p:nvPr/>
        </p:nvCxnSpPr>
        <p:spPr>
          <a:xfrm>
            <a:off x="9633857" y="3516086"/>
            <a:ext cx="0" cy="5442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de Seta Reta 11">
            <a:extLst>
              <a:ext uri="{FF2B5EF4-FFF2-40B4-BE49-F238E27FC236}">
                <a16:creationId xmlns:a16="http://schemas.microsoft.com/office/drawing/2014/main" id="{760D89B3-D347-3476-E0AA-481535DA2224}"/>
              </a:ext>
            </a:extLst>
          </p:cNvPr>
          <p:cNvCxnSpPr>
            <a:cxnSpLocks/>
          </p:cNvCxnSpPr>
          <p:nvPr/>
        </p:nvCxnSpPr>
        <p:spPr>
          <a:xfrm>
            <a:off x="10863942" y="3850682"/>
            <a:ext cx="0" cy="17010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de Seta Reta 16">
            <a:extLst>
              <a:ext uri="{FF2B5EF4-FFF2-40B4-BE49-F238E27FC236}">
                <a16:creationId xmlns:a16="http://schemas.microsoft.com/office/drawing/2014/main" id="{E8A7D0F0-D4AB-A5DA-F6F1-6FC967A847C3}"/>
              </a:ext>
            </a:extLst>
          </p:cNvPr>
          <p:cNvCxnSpPr/>
          <p:nvPr/>
        </p:nvCxnSpPr>
        <p:spPr>
          <a:xfrm flipV="1">
            <a:off x="4735286" y="2144486"/>
            <a:ext cx="261257" cy="25037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de Seta Reta 17">
            <a:extLst>
              <a:ext uri="{FF2B5EF4-FFF2-40B4-BE49-F238E27FC236}">
                <a16:creationId xmlns:a16="http://schemas.microsoft.com/office/drawing/2014/main" id="{9B70B14A-CA98-929D-B4EC-032D790C2F46}"/>
              </a:ext>
            </a:extLst>
          </p:cNvPr>
          <p:cNvCxnSpPr/>
          <p:nvPr/>
        </p:nvCxnSpPr>
        <p:spPr>
          <a:xfrm flipV="1">
            <a:off x="6863730" y="3600311"/>
            <a:ext cx="261257" cy="25037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de Seta Reta 18">
            <a:extLst>
              <a:ext uri="{FF2B5EF4-FFF2-40B4-BE49-F238E27FC236}">
                <a16:creationId xmlns:a16="http://schemas.microsoft.com/office/drawing/2014/main" id="{383B28B3-1343-F5C2-DA73-87F6C4DCDFD4}"/>
              </a:ext>
            </a:extLst>
          </p:cNvPr>
          <p:cNvCxnSpPr/>
          <p:nvPr/>
        </p:nvCxnSpPr>
        <p:spPr>
          <a:xfrm flipV="1">
            <a:off x="8757558" y="3935185"/>
            <a:ext cx="261257" cy="25037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de Seta Reta 19">
            <a:extLst>
              <a:ext uri="{FF2B5EF4-FFF2-40B4-BE49-F238E27FC236}">
                <a16:creationId xmlns:a16="http://schemas.microsoft.com/office/drawing/2014/main" id="{497FA9A9-0154-8FCF-9B44-284E093A03A9}"/>
              </a:ext>
            </a:extLst>
          </p:cNvPr>
          <p:cNvCxnSpPr/>
          <p:nvPr/>
        </p:nvCxnSpPr>
        <p:spPr>
          <a:xfrm flipV="1">
            <a:off x="9668955" y="5644242"/>
            <a:ext cx="261257" cy="25037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864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E A FORMAÇÃO DO POVO DE DEUS</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4879477" cy="369332"/>
          </a:xfrm>
          <a:prstGeom prst="rect">
            <a:avLst/>
          </a:prstGeom>
        </p:spPr>
        <p:txBody>
          <a:bodyPr wrap="none">
            <a:spAutoFit/>
          </a:bodyPr>
          <a:lstStyle/>
          <a:p>
            <a:r>
              <a:rPr lang="pt-BR" dirty="0">
                <a:solidFill>
                  <a:schemeClr val="accent2"/>
                </a:solidFill>
                <a:latin typeface="Corbel" panose="020B0503020204020204" pitchFamily="34" charset="0"/>
              </a:rPr>
              <a:t>O PRINCÍPIO LIBERTADOR DO DIA DO SENHOR </a:t>
            </a:r>
          </a:p>
        </p:txBody>
      </p:sp>
      <p:sp>
        <p:nvSpPr>
          <p:cNvPr id="6" name="CaixaDeTexto 5">
            <a:extLst>
              <a:ext uri="{FF2B5EF4-FFF2-40B4-BE49-F238E27FC236}">
                <a16:creationId xmlns:a16="http://schemas.microsoft.com/office/drawing/2014/main" id="{C855557F-A172-75B8-7FA8-A39121B5D259}"/>
              </a:ext>
            </a:extLst>
          </p:cNvPr>
          <p:cNvSpPr txBox="1"/>
          <p:nvPr/>
        </p:nvSpPr>
        <p:spPr>
          <a:xfrm>
            <a:off x="640973" y="2192447"/>
            <a:ext cx="4879477" cy="3539430"/>
          </a:xfrm>
          <a:prstGeom prst="rect">
            <a:avLst/>
          </a:prstGeom>
          <a:noFill/>
        </p:spPr>
        <p:txBody>
          <a:bodyPr wrap="square">
            <a:spAutoFit/>
          </a:bodyPr>
          <a:lstStyle/>
          <a:p>
            <a:r>
              <a:rPr lang="pt-BR" sz="1600" b="0" i="0" baseline="30000" dirty="0">
                <a:effectLst/>
                <a:latin typeface="Roboto" panose="02000000000000000000" pitchFamily="2" charset="0"/>
              </a:rPr>
              <a:t>2</a:t>
            </a:r>
            <a:r>
              <a:rPr lang="pt-BR" sz="1600" b="0" i="0" dirty="0">
                <a:effectLst/>
                <a:latin typeface="Roboto" panose="02000000000000000000" pitchFamily="2" charset="0"/>
              </a:rPr>
              <a:t>Respondeu Faraó: </a:t>
            </a:r>
            <a:r>
              <a:rPr lang="pt-BR" sz="1600" b="0" i="0" dirty="0">
                <a:solidFill>
                  <a:srgbClr val="FFC000"/>
                </a:solidFill>
                <a:effectLst/>
                <a:latin typeface="Roboto" panose="02000000000000000000" pitchFamily="2" charset="0"/>
              </a:rPr>
              <a:t>Quem é o Senhor para que lhe ouça eu a voz e deixe ir a Israel? Não conheço o Senhor</a:t>
            </a:r>
            <a:r>
              <a:rPr lang="pt-BR" sz="1600" b="0" i="0" dirty="0">
                <a:effectLst/>
                <a:latin typeface="Roboto" panose="02000000000000000000" pitchFamily="2" charset="0"/>
              </a:rPr>
              <a:t>, nem tampouco deixarei ir a Israel.</a:t>
            </a:r>
            <a:br>
              <a:rPr lang="pt-BR" sz="1600" dirty="0"/>
            </a:br>
            <a:r>
              <a:rPr lang="pt-BR" sz="1600" baseline="30000" dirty="0"/>
              <a:t>3</a:t>
            </a:r>
            <a:r>
              <a:rPr lang="pt-BR" sz="1600" b="0" i="0" dirty="0">
                <a:effectLst/>
                <a:latin typeface="Roboto" panose="02000000000000000000" pitchFamily="2" charset="0"/>
              </a:rPr>
              <a:t>Eles prosseguiram: </a:t>
            </a:r>
            <a:r>
              <a:rPr lang="pt-BR" sz="1600" b="0" i="0" dirty="0">
                <a:solidFill>
                  <a:srgbClr val="FFC000"/>
                </a:solidFill>
                <a:effectLst/>
                <a:latin typeface="Roboto" panose="02000000000000000000" pitchFamily="2" charset="0"/>
              </a:rPr>
              <a:t>O Deus dos hebreus </a:t>
            </a:r>
            <a:r>
              <a:rPr lang="pt-BR" sz="1600" b="0" i="0" dirty="0">
                <a:effectLst/>
                <a:latin typeface="Roboto" panose="02000000000000000000" pitchFamily="2" charset="0"/>
              </a:rPr>
              <a:t>nos encontrou; deixa-nos ir, pois, caminho de três dias ao deserto, para que ofereçamos sacrifícios ao Senhor , nosso Deus, e não venha ele sobre nós com pestilência ou com espada.</a:t>
            </a:r>
            <a:br>
              <a:rPr lang="pt-BR" sz="1600" dirty="0"/>
            </a:br>
            <a:r>
              <a:rPr lang="pt-BR" sz="1600" baseline="30000" dirty="0"/>
              <a:t>4</a:t>
            </a:r>
            <a:r>
              <a:rPr lang="pt-BR" sz="1600" b="0" i="0" dirty="0">
                <a:effectLst/>
                <a:latin typeface="Roboto" panose="02000000000000000000" pitchFamily="2" charset="0"/>
              </a:rPr>
              <a:t>Então, lhes disse o rei do Egito: Por que, Moisés e Arão, por </a:t>
            </a:r>
            <a:r>
              <a:rPr lang="pt-BR" sz="1600" b="0" i="0" u="sng" dirty="0">
                <a:solidFill>
                  <a:srgbClr val="FFC000"/>
                </a:solidFill>
                <a:effectLst/>
                <a:latin typeface="Roboto" panose="02000000000000000000" pitchFamily="2" charset="0"/>
              </a:rPr>
              <a:t>que interrompeis o povo no seu trabalho</a:t>
            </a:r>
            <a:r>
              <a:rPr lang="pt-BR" sz="1600" b="0" i="0" dirty="0">
                <a:effectLst/>
                <a:latin typeface="Roboto" panose="02000000000000000000" pitchFamily="2" charset="0"/>
              </a:rPr>
              <a:t>? Ide às vossas tarefas.</a:t>
            </a:r>
            <a:br>
              <a:rPr lang="pt-BR" sz="1600" dirty="0"/>
            </a:br>
            <a:r>
              <a:rPr lang="pt-BR" sz="1600" baseline="30000" dirty="0"/>
              <a:t>5</a:t>
            </a:r>
            <a:r>
              <a:rPr lang="pt-BR" sz="1600" b="0" i="0" dirty="0">
                <a:effectLst/>
                <a:latin typeface="Roboto" panose="02000000000000000000" pitchFamily="2" charset="0"/>
              </a:rPr>
              <a:t>Disse também Faraó: O povo da terra já é muito, e vós </a:t>
            </a:r>
            <a:r>
              <a:rPr lang="pt-BR" sz="1600" b="0" i="0" u="sng" dirty="0">
                <a:solidFill>
                  <a:srgbClr val="FFC000"/>
                </a:solidFill>
                <a:effectLst/>
                <a:latin typeface="Roboto" panose="02000000000000000000" pitchFamily="2" charset="0"/>
              </a:rPr>
              <a:t>o distraís das suas tarefas</a:t>
            </a:r>
            <a:r>
              <a:rPr lang="pt-BR" sz="1600" b="0" i="0" dirty="0">
                <a:effectLst/>
                <a:latin typeface="Roboto" panose="02000000000000000000" pitchFamily="2" charset="0"/>
              </a:rPr>
              <a:t>.</a:t>
            </a:r>
            <a:br>
              <a:rPr lang="pt-BR" sz="1600" dirty="0"/>
            </a:br>
            <a:endParaRPr lang="pt-BR" sz="1600" dirty="0"/>
          </a:p>
        </p:txBody>
      </p:sp>
      <p:sp>
        <p:nvSpPr>
          <p:cNvPr id="11" name="CaixaDeTexto 10">
            <a:extLst>
              <a:ext uri="{FF2B5EF4-FFF2-40B4-BE49-F238E27FC236}">
                <a16:creationId xmlns:a16="http://schemas.microsoft.com/office/drawing/2014/main" id="{CD8FA044-66E4-967D-50AB-F24C779C2508}"/>
              </a:ext>
            </a:extLst>
          </p:cNvPr>
          <p:cNvSpPr txBox="1"/>
          <p:nvPr/>
        </p:nvSpPr>
        <p:spPr>
          <a:xfrm>
            <a:off x="6474323" y="2192447"/>
            <a:ext cx="4879477" cy="3785652"/>
          </a:xfrm>
          <a:prstGeom prst="rect">
            <a:avLst/>
          </a:prstGeom>
          <a:noFill/>
        </p:spPr>
        <p:txBody>
          <a:bodyPr wrap="square">
            <a:spAutoFit/>
          </a:bodyPr>
          <a:lstStyle/>
          <a:p>
            <a:r>
              <a:rPr lang="pt-BR" sz="1600" b="0" i="0" baseline="30000" dirty="0">
                <a:effectLst/>
                <a:latin typeface="Roboto" panose="02000000000000000000" pitchFamily="2" charset="0"/>
              </a:rPr>
              <a:t>5</a:t>
            </a:r>
            <a:r>
              <a:rPr lang="pt-BR" sz="1600" b="0" i="0" dirty="0">
                <a:effectLst/>
                <a:latin typeface="Roboto" panose="02000000000000000000" pitchFamily="2" charset="0"/>
              </a:rPr>
              <a:t>Naquele mesmo dia, pois, deu ordem Faraó aos superintendentes do povo e aos seus capatazes, dizendo:</a:t>
            </a:r>
            <a:br>
              <a:rPr lang="pt-BR" sz="1600" dirty="0"/>
            </a:br>
            <a:r>
              <a:rPr lang="pt-BR" sz="1600" baseline="30000" dirty="0"/>
              <a:t>7</a:t>
            </a:r>
            <a:r>
              <a:rPr lang="pt-BR" sz="1600" b="0" i="0" dirty="0">
                <a:effectLst/>
                <a:latin typeface="Roboto" panose="02000000000000000000" pitchFamily="2" charset="0"/>
              </a:rPr>
              <a:t>Daqui em diante não torneis a dar palha ao povo, para fazer tijolos, como antes; eles mesmos que vão e ajuntem para si a palha.</a:t>
            </a:r>
            <a:br>
              <a:rPr lang="pt-BR" sz="1600" dirty="0"/>
            </a:br>
            <a:r>
              <a:rPr lang="pt-BR" sz="1600" baseline="30000" dirty="0"/>
              <a:t>8</a:t>
            </a:r>
            <a:r>
              <a:rPr lang="pt-BR" sz="1600" b="0" i="0" dirty="0">
                <a:effectLst/>
                <a:latin typeface="Roboto" panose="02000000000000000000" pitchFamily="2" charset="0"/>
              </a:rPr>
              <a:t>E exigireis deles a mesma conta de tijolos que antes faziam; nada diminuireis dela; </a:t>
            </a:r>
            <a:r>
              <a:rPr lang="pt-BR" sz="1600" b="0" i="0" dirty="0">
                <a:solidFill>
                  <a:srgbClr val="FFC000"/>
                </a:solidFill>
                <a:effectLst/>
                <a:latin typeface="Roboto" panose="02000000000000000000" pitchFamily="2" charset="0"/>
              </a:rPr>
              <a:t>estão ociosos </a:t>
            </a:r>
            <a:r>
              <a:rPr lang="pt-BR" sz="1600" b="0" i="0" dirty="0">
                <a:effectLst/>
                <a:latin typeface="Roboto" panose="02000000000000000000" pitchFamily="2" charset="0"/>
              </a:rPr>
              <a:t>e, por isso, clamam: Vamos e sacrifiquemos ao nosso Deus.</a:t>
            </a:r>
            <a:br>
              <a:rPr lang="pt-BR" sz="1600" dirty="0"/>
            </a:br>
            <a:r>
              <a:rPr lang="pt-BR" sz="1600" baseline="30000" dirty="0"/>
              <a:t>9</a:t>
            </a:r>
            <a:r>
              <a:rPr lang="pt-BR" sz="1600" b="0" i="0" dirty="0">
                <a:effectLst/>
                <a:latin typeface="Roboto" panose="02000000000000000000" pitchFamily="2" charset="0"/>
              </a:rPr>
              <a:t>Agrave-se o serviço sobre esses homens, para que nele se apliquem e </a:t>
            </a:r>
            <a:r>
              <a:rPr lang="pt-BR" sz="1600" b="0" i="0" dirty="0">
                <a:solidFill>
                  <a:srgbClr val="FFC000"/>
                </a:solidFill>
                <a:effectLst/>
                <a:latin typeface="Roboto" panose="02000000000000000000" pitchFamily="2" charset="0"/>
              </a:rPr>
              <a:t>não deem ouvidos a palavras mentirosas</a:t>
            </a:r>
            <a:r>
              <a:rPr lang="pt-BR" sz="1600" b="0" i="0" dirty="0">
                <a:effectLst/>
                <a:latin typeface="Roboto" panose="02000000000000000000" pitchFamily="2" charset="0"/>
              </a:rPr>
              <a:t>.</a:t>
            </a:r>
            <a:br>
              <a:rPr lang="pt-BR" sz="1600" dirty="0"/>
            </a:br>
            <a:br>
              <a:rPr lang="pt-BR" sz="1600" dirty="0"/>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Êxodo 5:2-9</a:t>
            </a:r>
            <a:endParaRPr lang="pt-BR" sz="1600" dirty="0">
              <a:solidFill>
                <a:schemeClr val="accent3"/>
              </a:solidFill>
            </a:endParaRPr>
          </a:p>
        </p:txBody>
      </p:sp>
      <p:sp>
        <p:nvSpPr>
          <p:cNvPr id="12" name="CaixaDeTexto 11">
            <a:extLst>
              <a:ext uri="{FF2B5EF4-FFF2-40B4-BE49-F238E27FC236}">
                <a16:creationId xmlns:a16="http://schemas.microsoft.com/office/drawing/2014/main" id="{33013B11-EF14-8727-9FE4-C0401025C142}"/>
              </a:ext>
            </a:extLst>
          </p:cNvPr>
          <p:cNvSpPr txBox="1"/>
          <p:nvPr/>
        </p:nvSpPr>
        <p:spPr>
          <a:xfrm>
            <a:off x="25400" y="2494058"/>
            <a:ext cx="882477" cy="307777"/>
          </a:xfrm>
          <a:prstGeom prst="rect">
            <a:avLst/>
          </a:prstGeom>
          <a:noFill/>
        </p:spPr>
        <p:txBody>
          <a:bodyPr wrap="square" rtlCol="0">
            <a:spAutoFit/>
          </a:bodyPr>
          <a:lstStyle/>
          <a:p>
            <a:r>
              <a:rPr lang="pt-BR" sz="1400" dirty="0" err="1">
                <a:solidFill>
                  <a:schemeClr val="accent3"/>
                </a:solidFill>
              </a:rPr>
              <a:t>Gn</a:t>
            </a:r>
            <a:r>
              <a:rPr lang="pt-BR" sz="1400" dirty="0">
                <a:solidFill>
                  <a:schemeClr val="accent3"/>
                </a:solidFill>
              </a:rPr>
              <a:t> 2.3</a:t>
            </a:r>
          </a:p>
        </p:txBody>
      </p:sp>
      <p:sp>
        <p:nvSpPr>
          <p:cNvPr id="13" name="CaixaDeTexto 12">
            <a:extLst>
              <a:ext uri="{FF2B5EF4-FFF2-40B4-BE49-F238E27FC236}">
                <a16:creationId xmlns:a16="http://schemas.microsoft.com/office/drawing/2014/main" id="{CE77F719-F066-C9B1-F956-63DB5BEA9E21}"/>
              </a:ext>
            </a:extLst>
          </p:cNvPr>
          <p:cNvSpPr txBox="1"/>
          <p:nvPr/>
        </p:nvSpPr>
        <p:spPr>
          <a:xfrm>
            <a:off x="25399" y="5096155"/>
            <a:ext cx="882477" cy="307777"/>
          </a:xfrm>
          <a:prstGeom prst="rect">
            <a:avLst/>
          </a:prstGeom>
          <a:noFill/>
        </p:spPr>
        <p:txBody>
          <a:bodyPr wrap="square" rtlCol="0">
            <a:spAutoFit/>
          </a:bodyPr>
          <a:lstStyle/>
          <a:p>
            <a:r>
              <a:rPr lang="pt-BR" sz="1400" dirty="0" err="1">
                <a:solidFill>
                  <a:schemeClr val="accent3"/>
                </a:solidFill>
              </a:rPr>
              <a:t>Gn</a:t>
            </a:r>
            <a:r>
              <a:rPr lang="pt-BR" sz="1400" dirty="0">
                <a:solidFill>
                  <a:schemeClr val="accent3"/>
                </a:solidFill>
              </a:rPr>
              <a:t> 2.3</a:t>
            </a:r>
          </a:p>
        </p:txBody>
      </p:sp>
      <p:cxnSp>
        <p:nvCxnSpPr>
          <p:cNvPr id="5" name="Conector de Seta Reta 4">
            <a:extLst>
              <a:ext uri="{FF2B5EF4-FFF2-40B4-BE49-F238E27FC236}">
                <a16:creationId xmlns:a16="http://schemas.microsoft.com/office/drawing/2014/main" id="{A492FDD8-85A3-1A89-862D-1E92E75A24FE}"/>
              </a:ext>
            </a:extLst>
          </p:cNvPr>
          <p:cNvCxnSpPr>
            <a:cxnSpLocks/>
          </p:cNvCxnSpPr>
          <p:nvPr/>
        </p:nvCxnSpPr>
        <p:spPr>
          <a:xfrm>
            <a:off x="1698171" y="5344886"/>
            <a:ext cx="573866" cy="8490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CaixaDeTexto 8">
            <a:extLst>
              <a:ext uri="{FF2B5EF4-FFF2-40B4-BE49-F238E27FC236}">
                <a16:creationId xmlns:a16="http://schemas.microsoft.com/office/drawing/2014/main" id="{7BC43ED1-DC4D-E00D-2F8F-EABE2B2B5F98}"/>
              </a:ext>
            </a:extLst>
          </p:cNvPr>
          <p:cNvSpPr txBox="1"/>
          <p:nvPr/>
        </p:nvSpPr>
        <p:spPr>
          <a:xfrm>
            <a:off x="2272037" y="5606449"/>
            <a:ext cx="3451413" cy="954107"/>
          </a:xfrm>
          <a:prstGeom prst="rect">
            <a:avLst/>
          </a:prstGeom>
          <a:noFill/>
        </p:spPr>
        <p:txBody>
          <a:bodyPr wrap="square">
            <a:spAutoFit/>
          </a:bodyPr>
          <a:lstStyle/>
          <a:p>
            <a:r>
              <a:rPr lang="pt-BR" sz="1400" b="0" i="0" dirty="0">
                <a:effectLst/>
                <a:latin typeface="Roboto" panose="02000000000000000000" pitchFamily="2" charset="0"/>
              </a:rPr>
              <a:t>E disse também Faraó: Eis que o povo da terra já é muito, e vós os fazeis </a:t>
            </a:r>
            <a:r>
              <a:rPr lang="pt-BR" sz="1400" b="0" i="0" u="sng" dirty="0">
                <a:solidFill>
                  <a:srgbClr val="FFC000"/>
                </a:solidFill>
                <a:effectLst/>
                <a:latin typeface="Roboto" panose="02000000000000000000" pitchFamily="2" charset="0"/>
              </a:rPr>
              <a:t>abandonar (</a:t>
            </a:r>
            <a:r>
              <a:rPr lang="pt-BR" sz="1400" u="sng" dirty="0" err="1">
                <a:solidFill>
                  <a:srgbClr val="FFC000"/>
                </a:solidFill>
                <a:latin typeface="Roboto" panose="02000000000000000000" pitchFamily="2" charset="0"/>
              </a:rPr>
              <a:t>shabat</a:t>
            </a:r>
            <a:r>
              <a:rPr lang="pt-BR" sz="1400" u="sng" dirty="0">
                <a:solidFill>
                  <a:srgbClr val="FFC000"/>
                </a:solidFill>
                <a:latin typeface="Roboto" panose="02000000000000000000" pitchFamily="2" charset="0"/>
              </a:rPr>
              <a:t>)</a:t>
            </a:r>
            <a:r>
              <a:rPr lang="pt-BR" sz="1400" b="0" i="0" u="sng" dirty="0">
                <a:solidFill>
                  <a:srgbClr val="FFC000"/>
                </a:solidFill>
                <a:effectLst/>
                <a:latin typeface="Roboto" panose="02000000000000000000" pitchFamily="2" charset="0"/>
              </a:rPr>
              <a:t> as suas cargas</a:t>
            </a:r>
            <a:r>
              <a:rPr lang="pt-BR" sz="1400" b="0" i="0" dirty="0">
                <a:effectLst/>
                <a:latin typeface="Roboto" panose="02000000000000000000" pitchFamily="2" charset="0"/>
              </a:rPr>
              <a:t>.</a:t>
            </a:r>
            <a:br>
              <a:rPr lang="pt-BR" sz="1400" dirty="0"/>
            </a:br>
            <a:r>
              <a:rPr lang="pt-BR" sz="1400" b="0" i="0" dirty="0">
                <a:solidFill>
                  <a:schemeClr val="accent3"/>
                </a:solidFill>
                <a:effectLst/>
                <a:latin typeface="Roboto" panose="02000000000000000000" pitchFamily="2" charset="0"/>
                <a:hlinkClick r:id="rId4">
                  <a:extLst>
                    <a:ext uri="{A12FA001-AC4F-418D-AE19-62706E023703}">
                      <ahyp:hlinkClr xmlns:ahyp="http://schemas.microsoft.com/office/drawing/2018/hyperlinkcolor" val="tx"/>
                    </a:ext>
                  </a:extLst>
                </a:hlinkClick>
              </a:rPr>
              <a:t>Êxodo 5:5</a:t>
            </a:r>
            <a:r>
              <a:rPr lang="pt-BR" sz="1400" b="0" i="0" dirty="0">
                <a:solidFill>
                  <a:schemeClr val="accent3"/>
                </a:solidFill>
                <a:effectLst/>
                <a:latin typeface="Roboto" panose="02000000000000000000" pitchFamily="2" charset="0"/>
              </a:rPr>
              <a:t> (ARC)</a:t>
            </a:r>
            <a:endParaRPr lang="pt-BR" sz="1400" dirty="0">
              <a:solidFill>
                <a:schemeClr val="accent3"/>
              </a:solidFill>
            </a:endParaRPr>
          </a:p>
        </p:txBody>
      </p:sp>
    </p:spTree>
    <p:extLst>
      <p:ext uri="{BB962C8B-B14F-4D97-AF65-F5344CB8AC3E}">
        <p14:creationId xmlns:p14="http://schemas.microsoft.com/office/powerpoint/2010/main" val="3231709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E A FORMAÇÃO DO POVO DE DEUS</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5681492" cy="369332"/>
          </a:xfrm>
          <a:prstGeom prst="rect">
            <a:avLst/>
          </a:prstGeom>
        </p:spPr>
        <p:txBody>
          <a:bodyPr wrap="none">
            <a:spAutoFit/>
          </a:bodyPr>
          <a:lstStyle/>
          <a:p>
            <a:r>
              <a:rPr lang="pt-BR" dirty="0">
                <a:solidFill>
                  <a:schemeClr val="accent2"/>
                </a:solidFill>
                <a:latin typeface="Corbel" panose="020B0503020204020204" pitchFamily="34" charset="0"/>
              </a:rPr>
              <a:t>O PRINCÍPIO PROVEDOR DE DEUS NO DIA DO SENHOR </a:t>
            </a:r>
          </a:p>
        </p:txBody>
      </p:sp>
      <p:sp>
        <p:nvSpPr>
          <p:cNvPr id="6" name="CaixaDeTexto 5">
            <a:extLst>
              <a:ext uri="{FF2B5EF4-FFF2-40B4-BE49-F238E27FC236}">
                <a16:creationId xmlns:a16="http://schemas.microsoft.com/office/drawing/2014/main" id="{C855557F-A172-75B8-7FA8-A39121B5D259}"/>
              </a:ext>
            </a:extLst>
          </p:cNvPr>
          <p:cNvSpPr txBox="1"/>
          <p:nvPr/>
        </p:nvSpPr>
        <p:spPr>
          <a:xfrm>
            <a:off x="640973" y="1900347"/>
            <a:ext cx="4879477" cy="4524315"/>
          </a:xfrm>
          <a:prstGeom prst="rect">
            <a:avLst/>
          </a:prstGeom>
          <a:noFill/>
        </p:spPr>
        <p:txBody>
          <a:bodyPr wrap="square">
            <a:spAutoFit/>
          </a:bodyPr>
          <a:lstStyle/>
          <a:p>
            <a:r>
              <a:rPr lang="pt-BR" sz="1600" b="0" i="0" baseline="30000" dirty="0">
                <a:effectLst/>
                <a:latin typeface="Roboto" panose="02000000000000000000" pitchFamily="2" charset="0"/>
              </a:rPr>
              <a:t>1</a:t>
            </a:r>
            <a:r>
              <a:rPr lang="pt-BR" sz="1600" b="0" i="0" dirty="0">
                <a:effectLst/>
                <a:latin typeface="Roboto" panose="02000000000000000000" pitchFamily="2" charset="0"/>
              </a:rPr>
              <a:t>Partiram de </a:t>
            </a:r>
            <a:r>
              <a:rPr lang="pt-BR" sz="1600" b="0" i="0" dirty="0" err="1">
                <a:effectLst/>
                <a:latin typeface="Roboto" panose="02000000000000000000" pitchFamily="2" charset="0"/>
              </a:rPr>
              <a:t>Elim</a:t>
            </a:r>
            <a:r>
              <a:rPr lang="pt-BR" sz="1600" b="0" i="0" dirty="0">
                <a:effectLst/>
                <a:latin typeface="Roboto" panose="02000000000000000000" pitchFamily="2" charset="0"/>
              </a:rPr>
              <a:t>, e toda a congregação dos filhos de Israel veio para o deserto de Sim, que está entre </a:t>
            </a:r>
            <a:r>
              <a:rPr lang="pt-BR" sz="1600" b="0" i="0" dirty="0" err="1">
                <a:effectLst/>
                <a:latin typeface="Roboto" panose="02000000000000000000" pitchFamily="2" charset="0"/>
              </a:rPr>
              <a:t>Elim</a:t>
            </a:r>
            <a:r>
              <a:rPr lang="pt-BR" sz="1600" b="0" i="0" dirty="0">
                <a:effectLst/>
                <a:latin typeface="Roboto" panose="02000000000000000000" pitchFamily="2" charset="0"/>
              </a:rPr>
              <a:t> e Sinai, aos quinze dias do segundo mês, depois que saíram da terra do Egito.</a:t>
            </a:r>
            <a:br>
              <a:rPr lang="pt-BR" sz="1600" dirty="0"/>
            </a:br>
            <a:r>
              <a:rPr lang="pt-BR" sz="1600" baseline="30000" dirty="0"/>
              <a:t>2</a:t>
            </a:r>
            <a:r>
              <a:rPr lang="pt-BR" sz="1600" b="0" i="0" dirty="0">
                <a:effectLst/>
                <a:latin typeface="Roboto" panose="02000000000000000000" pitchFamily="2" charset="0"/>
              </a:rPr>
              <a:t>Toda a congregação dos filhos de Israel murmurou contra Moisés e Arão no deserto;</a:t>
            </a:r>
            <a:br>
              <a:rPr lang="pt-BR" sz="1600" dirty="0"/>
            </a:br>
            <a:r>
              <a:rPr lang="pt-BR" sz="1600" baseline="30000" dirty="0"/>
              <a:t>3</a:t>
            </a:r>
            <a:r>
              <a:rPr lang="pt-BR" sz="1600" b="0" i="0" dirty="0">
                <a:effectLst/>
                <a:latin typeface="Roboto" panose="02000000000000000000" pitchFamily="2" charset="0"/>
              </a:rPr>
              <a:t>disseram-lhes os filhos de Israel: </a:t>
            </a:r>
            <a:r>
              <a:rPr lang="pt-BR" sz="1600" b="0" i="0" dirty="0">
                <a:solidFill>
                  <a:srgbClr val="FFC000"/>
                </a:solidFill>
                <a:effectLst/>
                <a:latin typeface="Roboto" panose="02000000000000000000" pitchFamily="2" charset="0"/>
              </a:rPr>
              <a:t>Quem nos dera tivéssemos morrido pela mão do Senhor , na terra do Egito, quando estávamos sentados junto às panelas de carne e comíamos pão a fartar! Pois nos trouxestes a este deserto, para matardes de fome toda esta multidão</a:t>
            </a:r>
            <a:r>
              <a:rPr lang="pt-BR" sz="1600" b="0" i="0" dirty="0">
                <a:effectLst/>
                <a:latin typeface="Roboto" panose="02000000000000000000" pitchFamily="2" charset="0"/>
              </a:rPr>
              <a:t>.</a:t>
            </a:r>
            <a:br>
              <a:rPr lang="pt-BR" sz="1600" dirty="0"/>
            </a:br>
            <a:r>
              <a:rPr lang="pt-BR" sz="1600" baseline="30000" dirty="0"/>
              <a:t>4</a:t>
            </a:r>
            <a:r>
              <a:rPr lang="pt-BR" sz="1600" b="0" i="0" dirty="0">
                <a:effectLst/>
                <a:latin typeface="Roboto" panose="02000000000000000000" pitchFamily="2" charset="0"/>
              </a:rPr>
              <a:t>Então, disse o Senhor a Moisés: </a:t>
            </a:r>
            <a:r>
              <a:rPr lang="pt-BR" sz="1600" b="0" i="0" dirty="0">
                <a:solidFill>
                  <a:srgbClr val="FFC000"/>
                </a:solidFill>
                <a:effectLst/>
                <a:latin typeface="Roboto" panose="02000000000000000000" pitchFamily="2" charset="0"/>
              </a:rPr>
              <a:t>Eis que vos farei chover do céu pão</a:t>
            </a:r>
            <a:r>
              <a:rPr lang="pt-BR" sz="1600" b="0" i="0" dirty="0">
                <a:effectLst/>
                <a:latin typeface="Roboto" panose="02000000000000000000" pitchFamily="2" charset="0"/>
              </a:rPr>
              <a:t>, e o povo sairá e colherá diariamente a porção para cada dia, </a:t>
            </a:r>
            <a:r>
              <a:rPr lang="pt-BR" sz="1600" b="0" i="0" u="sng" dirty="0">
                <a:solidFill>
                  <a:srgbClr val="FFC000"/>
                </a:solidFill>
                <a:effectLst/>
                <a:latin typeface="Roboto" panose="02000000000000000000" pitchFamily="2" charset="0"/>
              </a:rPr>
              <a:t>para que eu ponha à prova se anda na minha lei ou não</a:t>
            </a:r>
            <a:r>
              <a:rPr lang="pt-BR" sz="1600" b="0" i="0" dirty="0">
                <a:effectLst/>
                <a:latin typeface="Roboto" panose="02000000000000000000" pitchFamily="2" charset="0"/>
              </a:rPr>
              <a:t>.</a:t>
            </a:r>
            <a:br>
              <a:rPr lang="pt-BR" sz="1600" b="0" i="0" dirty="0">
                <a:effectLst/>
                <a:latin typeface="Roboto" panose="02000000000000000000" pitchFamily="2" charset="0"/>
              </a:rPr>
            </a:br>
            <a:br>
              <a:rPr lang="pt-BR" sz="1600" dirty="0"/>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Êxodo 16:1-4</a:t>
            </a:r>
            <a:endParaRPr lang="pt-BR" sz="1600" dirty="0">
              <a:solidFill>
                <a:schemeClr val="accent3"/>
              </a:solidFill>
            </a:endParaRPr>
          </a:p>
        </p:txBody>
      </p:sp>
      <p:sp>
        <p:nvSpPr>
          <p:cNvPr id="11" name="CaixaDeTexto 10">
            <a:extLst>
              <a:ext uri="{FF2B5EF4-FFF2-40B4-BE49-F238E27FC236}">
                <a16:creationId xmlns:a16="http://schemas.microsoft.com/office/drawing/2014/main" id="{CD8FA044-66E4-967D-50AB-F24C779C2508}"/>
              </a:ext>
            </a:extLst>
          </p:cNvPr>
          <p:cNvSpPr txBox="1"/>
          <p:nvPr/>
        </p:nvSpPr>
        <p:spPr>
          <a:xfrm>
            <a:off x="6474323" y="1900347"/>
            <a:ext cx="4879477" cy="4278094"/>
          </a:xfrm>
          <a:prstGeom prst="rect">
            <a:avLst/>
          </a:prstGeom>
          <a:noFill/>
        </p:spPr>
        <p:txBody>
          <a:bodyPr wrap="square">
            <a:spAutoFit/>
          </a:bodyPr>
          <a:lstStyle/>
          <a:p>
            <a:r>
              <a:rPr lang="pt-BR" sz="1600" b="0" i="0" baseline="30000" dirty="0">
                <a:effectLst/>
                <a:latin typeface="Roboto" panose="02000000000000000000" pitchFamily="2" charset="0"/>
              </a:rPr>
              <a:t>5</a:t>
            </a:r>
            <a:r>
              <a:rPr lang="pt-BR" sz="1600" b="0" i="0" dirty="0">
                <a:effectLst/>
                <a:latin typeface="Roboto" panose="02000000000000000000" pitchFamily="2" charset="0"/>
              </a:rPr>
              <a:t>Dar-se-á que, ao sexto dia, prepararão o que colherem; </a:t>
            </a:r>
            <a:r>
              <a:rPr lang="pt-BR" sz="1600" b="0" i="0" dirty="0">
                <a:solidFill>
                  <a:srgbClr val="FFC000"/>
                </a:solidFill>
                <a:effectLst/>
                <a:latin typeface="Roboto" panose="02000000000000000000" pitchFamily="2" charset="0"/>
              </a:rPr>
              <a:t>e será o dobro do que colhem cada dia</a:t>
            </a:r>
            <a:r>
              <a:rPr lang="pt-BR" sz="1600" b="0" i="0" dirty="0">
                <a:effectLst/>
                <a:latin typeface="Roboto" panose="02000000000000000000" pitchFamily="2" charset="0"/>
              </a:rPr>
              <a:t>.</a:t>
            </a:r>
            <a:br>
              <a:rPr lang="pt-BR" sz="1600" b="0" i="0" dirty="0">
                <a:effectLst/>
                <a:latin typeface="Roboto" panose="02000000000000000000" pitchFamily="2" charset="0"/>
              </a:rPr>
            </a:br>
            <a:br>
              <a:rPr lang="pt-BR" sz="1600" dirty="0"/>
            </a:br>
            <a:r>
              <a:rPr lang="pt-BR" sz="1600" b="0" i="0" dirty="0">
                <a:solidFill>
                  <a:schemeClr val="accent3"/>
                </a:solidFill>
                <a:effectLst/>
                <a:latin typeface="Roboto" panose="02000000000000000000" pitchFamily="2" charset="0"/>
                <a:hlinkClick r:id="rId4">
                  <a:extLst>
                    <a:ext uri="{A12FA001-AC4F-418D-AE19-62706E023703}">
                      <ahyp:hlinkClr xmlns:ahyp="http://schemas.microsoft.com/office/drawing/2018/hyperlinkcolor" val="tx"/>
                    </a:ext>
                  </a:extLst>
                </a:hlinkClick>
              </a:rPr>
              <a:t>Êxodo 16:5</a:t>
            </a:r>
            <a:br>
              <a:rPr lang="pt-BR" sz="1600" dirty="0"/>
            </a:br>
            <a:br>
              <a:rPr lang="pt-BR" sz="1600" dirty="0"/>
            </a:br>
            <a:endParaRPr lang="pt-BR" sz="1600" dirty="0"/>
          </a:p>
          <a:p>
            <a:r>
              <a:rPr lang="pt-BR" sz="1600" b="0" i="0" baseline="30000" dirty="0">
                <a:effectLst/>
                <a:latin typeface="Roboto" panose="02000000000000000000" pitchFamily="2" charset="0"/>
              </a:rPr>
              <a:t>19</a:t>
            </a:r>
            <a:r>
              <a:rPr lang="pt-BR" sz="1600" b="0" i="0" dirty="0">
                <a:effectLst/>
                <a:latin typeface="Roboto" panose="02000000000000000000" pitchFamily="2" charset="0"/>
              </a:rPr>
              <a:t>Disse-lhes Moisés: Ninguém deixe dele para a manhã seguinte.</a:t>
            </a:r>
            <a:br>
              <a:rPr lang="pt-BR" sz="1600" dirty="0"/>
            </a:br>
            <a:r>
              <a:rPr lang="pt-BR" sz="1600" baseline="30000" dirty="0"/>
              <a:t>20</a:t>
            </a:r>
            <a:r>
              <a:rPr lang="pt-BR" sz="1600" b="0" i="0" dirty="0">
                <a:effectLst/>
                <a:latin typeface="Roboto" panose="02000000000000000000" pitchFamily="2" charset="0"/>
              </a:rPr>
              <a:t>Eles, porém, não deram ouvidos a Moisés, e </a:t>
            </a:r>
            <a:r>
              <a:rPr lang="pt-BR" sz="1600" b="0" i="0" dirty="0">
                <a:solidFill>
                  <a:srgbClr val="FFC000"/>
                </a:solidFill>
                <a:effectLst/>
                <a:latin typeface="Roboto" panose="02000000000000000000" pitchFamily="2" charset="0"/>
              </a:rPr>
              <a:t>alguns deixaram do maná para a manhã seguinte; porém deu bichos e cheirava mal</a:t>
            </a:r>
            <a:r>
              <a:rPr lang="pt-BR" sz="1600" b="0" i="0" dirty="0">
                <a:effectLst/>
                <a:latin typeface="Roboto" panose="02000000000000000000" pitchFamily="2" charset="0"/>
              </a:rPr>
              <a:t>. E Moisés se indignou contra eles.</a:t>
            </a:r>
            <a:br>
              <a:rPr lang="pt-BR" sz="1600" dirty="0"/>
            </a:br>
            <a:r>
              <a:rPr lang="pt-BR" sz="1600" baseline="30000" dirty="0"/>
              <a:t>21</a:t>
            </a:r>
            <a:r>
              <a:rPr lang="pt-BR" sz="1600" b="0" i="0" dirty="0">
                <a:effectLst/>
                <a:latin typeface="Roboto" panose="02000000000000000000" pitchFamily="2" charset="0"/>
              </a:rPr>
              <a:t>Colhiam-no, pois, manhã após manhã, cada um quanto podia comer; porque, em vindo o calor, se derretia.</a:t>
            </a:r>
            <a:br>
              <a:rPr lang="pt-BR" sz="1600" dirty="0"/>
            </a:br>
            <a:br>
              <a:rPr lang="pt-BR" sz="1600" dirty="0"/>
            </a:br>
            <a:r>
              <a:rPr lang="pt-BR" sz="1600" b="0" i="0" dirty="0">
                <a:solidFill>
                  <a:schemeClr val="accent3"/>
                </a:solidFill>
                <a:effectLst/>
                <a:latin typeface="Roboto" panose="02000000000000000000" pitchFamily="2" charset="0"/>
                <a:hlinkClick r:id="rId5">
                  <a:extLst>
                    <a:ext uri="{A12FA001-AC4F-418D-AE19-62706E023703}">
                      <ahyp:hlinkClr xmlns:ahyp="http://schemas.microsoft.com/office/drawing/2018/hyperlinkcolor" val="tx"/>
                    </a:ext>
                  </a:extLst>
                </a:hlinkClick>
              </a:rPr>
              <a:t>Êxodo 16:19-21</a:t>
            </a:r>
            <a:endParaRPr lang="pt-BR" sz="1600" dirty="0">
              <a:solidFill>
                <a:schemeClr val="accent3"/>
              </a:solidFill>
            </a:endParaRPr>
          </a:p>
        </p:txBody>
      </p:sp>
    </p:spTree>
    <p:extLst>
      <p:ext uri="{BB962C8B-B14F-4D97-AF65-F5344CB8AC3E}">
        <p14:creationId xmlns:p14="http://schemas.microsoft.com/office/powerpoint/2010/main" val="1027350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E A FORMAÇÃO DO POVO DE DEUS</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4742132" cy="369332"/>
          </a:xfrm>
          <a:prstGeom prst="rect">
            <a:avLst/>
          </a:prstGeom>
        </p:spPr>
        <p:txBody>
          <a:bodyPr wrap="none">
            <a:spAutoFit/>
          </a:bodyPr>
          <a:lstStyle/>
          <a:p>
            <a:r>
              <a:rPr lang="pt-BR" dirty="0">
                <a:solidFill>
                  <a:schemeClr val="accent2"/>
                </a:solidFill>
                <a:latin typeface="Corbel" panose="020B0503020204020204" pitchFamily="34" charset="0"/>
              </a:rPr>
              <a:t>O PRINCÍPIO PROVEDOR DO DIA DO SENHOR </a:t>
            </a:r>
          </a:p>
        </p:txBody>
      </p:sp>
      <p:sp>
        <p:nvSpPr>
          <p:cNvPr id="6" name="CaixaDeTexto 5">
            <a:extLst>
              <a:ext uri="{FF2B5EF4-FFF2-40B4-BE49-F238E27FC236}">
                <a16:creationId xmlns:a16="http://schemas.microsoft.com/office/drawing/2014/main" id="{C855557F-A172-75B8-7FA8-A39121B5D259}"/>
              </a:ext>
            </a:extLst>
          </p:cNvPr>
          <p:cNvSpPr txBox="1"/>
          <p:nvPr/>
        </p:nvSpPr>
        <p:spPr>
          <a:xfrm>
            <a:off x="640973" y="1780601"/>
            <a:ext cx="4879477" cy="4524315"/>
          </a:xfrm>
          <a:prstGeom prst="rect">
            <a:avLst/>
          </a:prstGeom>
          <a:noFill/>
        </p:spPr>
        <p:txBody>
          <a:bodyPr wrap="square">
            <a:spAutoFit/>
          </a:bodyPr>
          <a:lstStyle/>
          <a:p>
            <a:r>
              <a:rPr lang="pt-BR" sz="1600" b="0" i="0" baseline="30000" dirty="0">
                <a:effectLst/>
                <a:latin typeface="Roboto" panose="02000000000000000000" pitchFamily="2" charset="0"/>
              </a:rPr>
              <a:t>22</a:t>
            </a:r>
            <a:r>
              <a:rPr lang="pt-BR" sz="1600" b="0" i="0" dirty="0">
                <a:effectLst/>
                <a:latin typeface="Roboto" panose="02000000000000000000" pitchFamily="2" charset="0"/>
              </a:rPr>
              <a:t>Ao sexto dia, colheram pão em dobro, dois </a:t>
            </a:r>
            <a:r>
              <a:rPr lang="pt-BR" sz="1600" b="0" i="0" dirty="0" err="1">
                <a:effectLst/>
                <a:latin typeface="Roboto" panose="02000000000000000000" pitchFamily="2" charset="0"/>
              </a:rPr>
              <a:t>gômeres</a:t>
            </a:r>
            <a:r>
              <a:rPr lang="pt-BR" sz="1600" b="0" i="0" dirty="0">
                <a:effectLst/>
                <a:latin typeface="Roboto" panose="02000000000000000000" pitchFamily="2" charset="0"/>
              </a:rPr>
              <a:t> para cada um; e os principais da congregação vieram e contaram-no a Moisés.</a:t>
            </a:r>
            <a:br>
              <a:rPr lang="pt-BR" sz="1600" dirty="0"/>
            </a:br>
            <a:r>
              <a:rPr lang="pt-BR" sz="1600" baseline="30000" dirty="0"/>
              <a:t>23</a:t>
            </a:r>
            <a:r>
              <a:rPr lang="pt-BR" sz="1600" b="0" i="0" dirty="0">
                <a:effectLst/>
                <a:latin typeface="Roboto" panose="02000000000000000000" pitchFamily="2" charset="0"/>
              </a:rPr>
              <a:t>Respondeu-lhes ele: </a:t>
            </a:r>
            <a:r>
              <a:rPr lang="pt-BR" sz="1600" b="0" i="0" u="sng" dirty="0">
                <a:solidFill>
                  <a:srgbClr val="FFC000"/>
                </a:solidFill>
                <a:effectLst/>
                <a:latin typeface="Roboto" panose="02000000000000000000" pitchFamily="2" charset="0"/>
              </a:rPr>
              <a:t>Isto é o que disse o Senhor : Amanhã é repouso, o santo </a:t>
            </a:r>
            <a:r>
              <a:rPr lang="pt-BR" sz="1600" b="0" i="0" u="sng" dirty="0">
                <a:solidFill>
                  <a:schemeClr val="accent2"/>
                </a:solidFill>
                <a:effectLst/>
                <a:latin typeface="Roboto" panose="02000000000000000000" pitchFamily="2" charset="0"/>
              </a:rPr>
              <a:t>sábado</a:t>
            </a:r>
            <a:r>
              <a:rPr lang="pt-BR" sz="1600" b="0" i="0" u="sng" dirty="0">
                <a:solidFill>
                  <a:srgbClr val="FFC000"/>
                </a:solidFill>
                <a:effectLst/>
                <a:latin typeface="Roboto" panose="02000000000000000000" pitchFamily="2" charset="0"/>
              </a:rPr>
              <a:t> do Senhor </a:t>
            </a:r>
            <a:r>
              <a:rPr lang="pt-BR" sz="1600" b="0" i="0" dirty="0">
                <a:effectLst/>
                <a:latin typeface="Roboto" panose="02000000000000000000" pitchFamily="2" charset="0"/>
              </a:rPr>
              <a:t>; o que quiserdes cozer no forno, cozei-o, e o que quiserdes cozer em água, cozei-o em água; </a:t>
            </a:r>
            <a:r>
              <a:rPr lang="pt-BR" sz="1600" b="0" i="0" dirty="0">
                <a:solidFill>
                  <a:srgbClr val="FFC000"/>
                </a:solidFill>
                <a:effectLst/>
                <a:latin typeface="Roboto" panose="02000000000000000000" pitchFamily="2" charset="0"/>
              </a:rPr>
              <a:t>e tudo o que sobrar separai, guardando para a manhã seguinte</a:t>
            </a:r>
            <a:r>
              <a:rPr lang="pt-BR" sz="1600" b="0" i="0" dirty="0">
                <a:effectLst/>
                <a:latin typeface="Roboto" panose="02000000000000000000" pitchFamily="2" charset="0"/>
              </a:rPr>
              <a:t>.</a:t>
            </a:r>
            <a:br>
              <a:rPr lang="pt-BR" sz="1600" dirty="0"/>
            </a:br>
            <a:r>
              <a:rPr lang="pt-BR" sz="1600" baseline="30000" dirty="0"/>
              <a:t>24</a:t>
            </a:r>
            <a:r>
              <a:rPr lang="pt-BR" sz="1600" b="0" i="0" dirty="0">
                <a:solidFill>
                  <a:srgbClr val="FFC000"/>
                </a:solidFill>
                <a:effectLst/>
                <a:latin typeface="Roboto" panose="02000000000000000000" pitchFamily="2" charset="0"/>
              </a:rPr>
              <a:t>E guardaram-no até pela manhã seguinte, como Moisés ordenara; e não cheirou mal, nem deu bichos</a:t>
            </a:r>
            <a:r>
              <a:rPr lang="pt-BR" sz="1600" b="0" i="0" dirty="0">
                <a:effectLst/>
                <a:latin typeface="Roboto" panose="02000000000000000000" pitchFamily="2" charset="0"/>
              </a:rPr>
              <a:t>.</a:t>
            </a:r>
            <a:br>
              <a:rPr lang="pt-BR" sz="1600" dirty="0"/>
            </a:br>
            <a:r>
              <a:rPr lang="pt-BR" sz="1600" baseline="30000" dirty="0"/>
              <a:t>25</a:t>
            </a:r>
            <a:r>
              <a:rPr lang="pt-BR" sz="1600" b="0" i="0" dirty="0">
                <a:solidFill>
                  <a:srgbClr val="FFC000"/>
                </a:solidFill>
                <a:effectLst/>
                <a:latin typeface="Roboto" panose="02000000000000000000" pitchFamily="2" charset="0"/>
              </a:rPr>
              <a:t>Então, disse Moisés: Comei-o hoje, porquanto o </a:t>
            </a:r>
            <a:r>
              <a:rPr lang="pt-BR" sz="1600" b="0" i="0" u="sng" dirty="0">
                <a:solidFill>
                  <a:schemeClr val="accent2"/>
                </a:solidFill>
                <a:effectLst/>
                <a:latin typeface="Roboto" panose="02000000000000000000" pitchFamily="2" charset="0"/>
              </a:rPr>
              <a:t>sábado</a:t>
            </a:r>
            <a:r>
              <a:rPr lang="pt-BR" sz="1600" b="0" i="0" u="sng" dirty="0">
                <a:solidFill>
                  <a:srgbClr val="FFC000"/>
                </a:solidFill>
                <a:effectLst/>
                <a:latin typeface="Roboto" panose="02000000000000000000" pitchFamily="2" charset="0"/>
              </a:rPr>
              <a:t> é do Senhor </a:t>
            </a:r>
            <a:r>
              <a:rPr lang="pt-BR" sz="1600" b="0" i="0" dirty="0">
                <a:solidFill>
                  <a:srgbClr val="FFC000"/>
                </a:solidFill>
                <a:effectLst/>
                <a:latin typeface="Roboto" panose="02000000000000000000" pitchFamily="2" charset="0"/>
              </a:rPr>
              <a:t>; hoje, não o achareis no campo</a:t>
            </a:r>
            <a:r>
              <a:rPr lang="pt-BR" sz="1600" b="0" i="0" dirty="0">
                <a:effectLst/>
                <a:latin typeface="Roboto" panose="02000000000000000000" pitchFamily="2" charset="0"/>
              </a:rPr>
              <a:t>.</a:t>
            </a:r>
            <a:br>
              <a:rPr lang="pt-BR" sz="1600" dirty="0"/>
            </a:br>
            <a:r>
              <a:rPr lang="pt-BR" sz="1600" baseline="30000" dirty="0"/>
              <a:t>26</a:t>
            </a:r>
            <a:r>
              <a:rPr lang="pt-BR" sz="1600" b="0" i="0" dirty="0">
                <a:solidFill>
                  <a:srgbClr val="FFC000"/>
                </a:solidFill>
                <a:effectLst/>
                <a:latin typeface="Roboto" panose="02000000000000000000" pitchFamily="2" charset="0"/>
              </a:rPr>
              <a:t>Seis dias o colhereis, mas o </a:t>
            </a:r>
            <a:r>
              <a:rPr lang="pt-BR" sz="1600" b="0" i="0" dirty="0">
                <a:solidFill>
                  <a:schemeClr val="accent2"/>
                </a:solidFill>
                <a:effectLst/>
                <a:latin typeface="Roboto" panose="02000000000000000000" pitchFamily="2" charset="0"/>
              </a:rPr>
              <a:t>sétimo dia </a:t>
            </a:r>
            <a:r>
              <a:rPr lang="pt-BR" sz="1600" b="0" i="0" dirty="0">
                <a:solidFill>
                  <a:srgbClr val="FFC000"/>
                </a:solidFill>
                <a:effectLst/>
                <a:latin typeface="Roboto" panose="02000000000000000000" pitchFamily="2" charset="0"/>
              </a:rPr>
              <a:t>é o </a:t>
            </a:r>
            <a:r>
              <a:rPr lang="pt-BR" sz="1600" b="0" i="0" dirty="0">
                <a:solidFill>
                  <a:schemeClr val="accent2"/>
                </a:solidFill>
                <a:effectLst/>
                <a:latin typeface="Roboto" panose="02000000000000000000" pitchFamily="2" charset="0"/>
              </a:rPr>
              <a:t>sábado</a:t>
            </a:r>
            <a:r>
              <a:rPr lang="pt-BR" sz="1600" b="0" i="0" dirty="0">
                <a:solidFill>
                  <a:srgbClr val="FFC000"/>
                </a:solidFill>
                <a:effectLst/>
                <a:latin typeface="Roboto" panose="02000000000000000000" pitchFamily="2" charset="0"/>
              </a:rPr>
              <a:t>; nele, não haverá</a:t>
            </a:r>
            <a:r>
              <a:rPr lang="pt-BR" sz="1600" b="0" i="0" dirty="0">
                <a:effectLst/>
                <a:latin typeface="Roboto" panose="02000000000000000000" pitchFamily="2" charset="0"/>
              </a:rPr>
              <a:t>.</a:t>
            </a:r>
            <a:br>
              <a:rPr lang="pt-BR" sz="1600" dirty="0"/>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Êxodo 16:22-26</a:t>
            </a:r>
            <a:endParaRPr lang="pt-BR" sz="1600" dirty="0">
              <a:solidFill>
                <a:schemeClr val="accent3"/>
              </a:solidFill>
            </a:endParaRPr>
          </a:p>
        </p:txBody>
      </p:sp>
      <p:sp>
        <p:nvSpPr>
          <p:cNvPr id="11" name="CaixaDeTexto 10">
            <a:extLst>
              <a:ext uri="{FF2B5EF4-FFF2-40B4-BE49-F238E27FC236}">
                <a16:creationId xmlns:a16="http://schemas.microsoft.com/office/drawing/2014/main" id="{CD8FA044-66E4-967D-50AB-F24C779C2508}"/>
              </a:ext>
            </a:extLst>
          </p:cNvPr>
          <p:cNvSpPr txBox="1"/>
          <p:nvPr/>
        </p:nvSpPr>
        <p:spPr>
          <a:xfrm>
            <a:off x="6474323" y="1780601"/>
            <a:ext cx="4879477" cy="3539430"/>
          </a:xfrm>
          <a:prstGeom prst="rect">
            <a:avLst/>
          </a:prstGeom>
          <a:noFill/>
        </p:spPr>
        <p:txBody>
          <a:bodyPr wrap="square">
            <a:spAutoFit/>
          </a:bodyPr>
          <a:lstStyle/>
          <a:p>
            <a:r>
              <a:rPr lang="pt-BR" sz="1600" b="0" i="0" baseline="30000" dirty="0">
                <a:effectLst/>
                <a:latin typeface="Roboto" panose="02000000000000000000" pitchFamily="2" charset="0"/>
              </a:rPr>
              <a:t>27</a:t>
            </a:r>
            <a:r>
              <a:rPr lang="pt-BR" sz="1600" b="0" i="0" dirty="0">
                <a:solidFill>
                  <a:srgbClr val="FFC000"/>
                </a:solidFill>
                <a:effectLst/>
                <a:latin typeface="Roboto" panose="02000000000000000000" pitchFamily="2" charset="0"/>
              </a:rPr>
              <a:t>E aconteceu, ao </a:t>
            </a:r>
            <a:r>
              <a:rPr lang="pt-BR" sz="1600" b="0" i="0" dirty="0">
                <a:solidFill>
                  <a:schemeClr val="accent2"/>
                </a:solidFill>
                <a:effectLst/>
                <a:latin typeface="Roboto" panose="02000000000000000000" pitchFamily="2" charset="0"/>
              </a:rPr>
              <a:t>sétimo dia</a:t>
            </a:r>
            <a:r>
              <a:rPr lang="pt-BR" sz="1600" b="0" i="0" dirty="0">
                <a:solidFill>
                  <a:srgbClr val="FFC000"/>
                </a:solidFill>
                <a:effectLst/>
                <a:latin typeface="Roboto" panose="02000000000000000000" pitchFamily="2" charset="0"/>
              </a:rPr>
              <a:t>, que alguns do povo saíram para colher, mas não o acharam</a:t>
            </a:r>
            <a:r>
              <a:rPr lang="pt-BR" sz="1600" b="0" i="0" dirty="0">
                <a:effectLst/>
                <a:latin typeface="Roboto" panose="02000000000000000000" pitchFamily="2" charset="0"/>
              </a:rPr>
              <a:t>.</a:t>
            </a:r>
            <a:br>
              <a:rPr lang="pt-BR" sz="1600" dirty="0"/>
            </a:br>
            <a:r>
              <a:rPr lang="pt-BR" sz="1600" baseline="30000" dirty="0"/>
              <a:t>28</a:t>
            </a:r>
            <a:r>
              <a:rPr lang="pt-BR" sz="1600" b="0" i="0" dirty="0">
                <a:effectLst/>
                <a:latin typeface="Roboto" panose="02000000000000000000" pitchFamily="2" charset="0"/>
              </a:rPr>
              <a:t>Então, disse o Senhor a Moisés: </a:t>
            </a:r>
            <a:r>
              <a:rPr lang="pt-BR" sz="1600" b="0" i="0" u="sng" dirty="0">
                <a:solidFill>
                  <a:srgbClr val="FFC000"/>
                </a:solidFill>
                <a:effectLst/>
                <a:latin typeface="Roboto" panose="02000000000000000000" pitchFamily="2" charset="0"/>
              </a:rPr>
              <a:t>Até quando recusareis guardar os meus mandamentos e as minhas leis?</a:t>
            </a:r>
            <a:br>
              <a:rPr lang="pt-BR" sz="1600" dirty="0"/>
            </a:br>
            <a:r>
              <a:rPr lang="pt-BR" sz="1600" baseline="30000" dirty="0"/>
              <a:t>29</a:t>
            </a:r>
            <a:r>
              <a:rPr lang="pt-BR" sz="1600" b="0" i="0" dirty="0">
                <a:effectLst/>
                <a:latin typeface="Roboto" panose="02000000000000000000" pitchFamily="2" charset="0"/>
              </a:rPr>
              <a:t>Vede, </a:t>
            </a:r>
            <a:r>
              <a:rPr lang="pt-BR" sz="1600" b="0" i="0" u="sng" dirty="0">
                <a:solidFill>
                  <a:srgbClr val="FFC000"/>
                </a:solidFill>
                <a:effectLst/>
                <a:latin typeface="Roboto" panose="02000000000000000000" pitchFamily="2" charset="0"/>
              </a:rPr>
              <a:t>visto que o Senhor vos deu o </a:t>
            </a:r>
            <a:r>
              <a:rPr lang="pt-BR" sz="1600" b="0" i="0" u="sng" dirty="0">
                <a:solidFill>
                  <a:schemeClr val="accent2"/>
                </a:solidFill>
                <a:effectLst/>
                <a:latin typeface="Roboto" panose="02000000000000000000" pitchFamily="2" charset="0"/>
              </a:rPr>
              <a:t>sábado</a:t>
            </a:r>
            <a:r>
              <a:rPr lang="pt-BR" sz="1600" b="0" i="0" dirty="0">
                <a:effectLst/>
                <a:latin typeface="Roboto" panose="02000000000000000000" pitchFamily="2" charset="0"/>
              </a:rPr>
              <a:t>, por isso ele, no sexto dia, vos dá pão para dois dias; cada um fique no seu lugar, que ninguém saia do seu lugar no sétimo dia.</a:t>
            </a:r>
            <a:br>
              <a:rPr lang="pt-BR" sz="1600" dirty="0"/>
            </a:br>
            <a:r>
              <a:rPr lang="pt-BR" sz="1600" baseline="30000" dirty="0"/>
              <a:t>30</a:t>
            </a:r>
            <a:r>
              <a:rPr lang="pt-BR" sz="1600" b="0" i="0" u="sng" dirty="0">
                <a:solidFill>
                  <a:srgbClr val="FFC000"/>
                </a:solidFill>
                <a:effectLst/>
                <a:latin typeface="Roboto" panose="02000000000000000000" pitchFamily="2" charset="0"/>
              </a:rPr>
              <a:t>Assim, repousou o povo no </a:t>
            </a:r>
            <a:r>
              <a:rPr lang="pt-BR" sz="1600" b="0" i="0" u="sng" dirty="0">
                <a:solidFill>
                  <a:schemeClr val="accent2"/>
                </a:solidFill>
                <a:effectLst/>
                <a:latin typeface="Roboto" panose="02000000000000000000" pitchFamily="2" charset="0"/>
              </a:rPr>
              <a:t>sétimo dia</a:t>
            </a:r>
            <a:r>
              <a:rPr lang="pt-BR" sz="1600" b="0" i="0" dirty="0">
                <a:effectLst/>
                <a:latin typeface="Roboto" panose="02000000000000000000" pitchFamily="2" charset="0"/>
              </a:rPr>
              <a:t>.</a:t>
            </a:r>
            <a:br>
              <a:rPr lang="pt-BR" sz="1600" dirty="0"/>
            </a:br>
            <a:br>
              <a:rPr lang="pt-BR" sz="1600" dirty="0"/>
            </a:br>
            <a:r>
              <a:rPr lang="pt-BR" sz="1600" b="0" i="0" dirty="0">
                <a:solidFill>
                  <a:schemeClr val="accent3"/>
                </a:solidFill>
                <a:effectLst/>
                <a:latin typeface="Roboto" panose="02000000000000000000" pitchFamily="2" charset="0"/>
                <a:hlinkClick r:id="rId4">
                  <a:extLst>
                    <a:ext uri="{A12FA001-AC4F-418D-AE19-62706E023703}">
                      <ahyp:hlinkClr xmlns:ahyp="http://schemas.microsoft.com/office/drawing/2018/hyperlinkcolor" val="tx"/>
                    </a:ext>
                  </a:extLst>
                </a:hlinkClick>
              </a:rPr>
              <a:t>Êxodo 16:27-30</a:t>
            </a:r>
            <a:br>
              <a:rPr lang="pt-BR" sz="1600" dirty="0"/>
            </a:br>
            <a:br>
              <a:rPr lang="pt-BR" sz="1600" dirty="0"/>
            </a:br>
            <a:endParaRPr lang="pt-BR" sz="1600" dirty="0">
              <a:solidFill>
                <a:schemeClr val="accent3"/>
              </a:solidFill>
            </a:endParaRPr>
          </a:p>
        </p:txBody>
      </p:sp>
      <p:sp>
        <p:nvSpPr>
          <p:cNvPr id="3" name="CaixaDeTexto 2">
            <a:extLst>
              <a:ext uri="{FF2B5EF4-FFF2-40B4-BE49-F238E27FC236}">
                <a16:creationId xmlns:a16="http://schemas.microsoft.com/office/drawing/2014/main" id="{6277CAE3-94CE-AC55-ABF1-1E08575BCDD8}"/>
              </a:ext>
            </a:extLst>
          </p:cNvPr>
          <p:cNvSpPr txBox="1"/>
          <p:nvPr/>
        </p:nvSpPr>
        <p:spPr>
          <a:xfrm>
            <a:off x="11109788" y="2700886"/>
            <a:ext cx="882477" cy="307777"/>
          </a:xfrm>
          <a:prstGeom prst="rect">
            <a:avLst/>
          </a:prstGeom>
          <a:noFill/>
        </p:spPr>
        <p:txBody>
          <a:bodyPr wrap="square" rtlCol="0">
            <a:spAutoFit/>
          </a:bodyPr>
          <a:lstStyle/>
          <a:p>
            <a:r>
              <a:rPr lang="pt-BR" sz="1400" dirty="0" err="1">
                <a:solidFill>
                  <a:schemeClr val="accent3"/>
                </a:solidFill>
              </a:rPr>
              <a:t>Ex</a:t>
            </a:r>
            <a:r>
              <a:rPr lang="pt-BR" sz="1400" dirty="0">
                <a:solidFill>
                  <a:schemeClr val="accent3"/>
                </a:solidFill>
              </a:rPr>
              <a:t> 16.4</a:t>
            </a:r>
          </a:p>
        </p:txBody>
      </p:sp>
    </p:spTree>
    <p:extLst>
      <p:ext uri="{BB962C8B-B14F-4D97-AF65-F5344CB8AC3E}">
        <p14:creationId xmlns:p14="http://schemas.microsoft.com/office/powerpoint/2010/main" val="2892861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E A FORMAÇÃO DO POVO DE DEUS</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6261394" cy="369332"/>
          </a:xfrm>
          <a:prstGeom prst="rect">
            <a:avLst/>
          </a:prstGeom>
        </p:spPr>
        <p:txBody>
          <a:bodyPr wrap="none">
            <a:spAutoFit/>
          </a:bodyPr>
          <a:lstStyle/>
          <a:p>
            <a:r>
              <a:rPr lang="pt-BR" dirty="0">
                <a:solidFill>
                  <a:schemeClr val="accent2"/>
                </a:solidFill>
                <a:latin typeface="Corbel" panose="020B0503020204020204" pitchFamily="34" charset="0"/>
              </a:rPr>
              <a:t>O PRINCÍPIO DO DIA DO SENHOR NO CENTRO DA LEI MORAL</a:t>
            </a:r>
          </a:p>
        </p:txBody>
      </p:sp>
      <p:sp>
        <p:nvSpPr>
          <p:cNvPr id="5" name="CaixaDeTexto 4">
            <a:extLst>
              <a:ext uri="{FF2B5EF4-FFF2-40B4-BE49-F238E27FC236}">
                <a16:creationId xmlns:a16="http://schemas.microsoft.com/office/drawing/2014/main" id="{B64F66D1-3BC3-7909-B0D2-24A3EA283680}"/>
              </a:ext>
            </a:extLst>
          </p:cNvPr>
          <p:cNvSpPr txBox="1"/>
          <p:nvPr/>
        </p:nvSpPr>
        <p:spPr>
          <a:xfrm>
            <a:off x="772885" y="2199288"/>
            <a:ext cx="4800601" cy="3385542"/>
          </a:xfrm>
          <a:prstGeom prst="rect">
            <a:avLst/>
          </a:prstGeom>
          <a:noFill/>
        </p:spPr>
        <p:txBody>
          <a:bodyPr wrap="square" rtlCol="0">
            <a:spAutoFit/>
          </a:bodyPr>
          <a:lstStyle/>
          <a:p>
            <a:r>
              <a:rPr lang="pt-BR" b="0" i="0" baseline="30000" dirty="0">
                <a:effectLst/>
                <a:latin typeface="Roboto" panose="02000000000000000000" pitchFamily="2" charset="0"/>
              </a:rPr>
              <a:t>4</a:t>
            </a:r>
            <a:r>
              <a:rPr lang="pt-BR" b="0" i="0" dirty="0">
                <a:effectLst/>
                <a:latin typeface="Roboto" panose="02000000000000000000" pitchFamily="2" charset="0"/>
              </a:rPr>
              <a:t>Vós tendes visto o que fiz aos egípcios, como vos levei sobre asas de águias, e vos trouxe a mim;</a:t>
            </a:r>
            <a:br>
              <a:rPr lang="pt-BR" dirty="0"/>
            </a:br>
            <a:r>
              <a:rPr lang="pt-BR" baseline="30000" dirty="0"/>
              <a:t>5</a:t>
            </a:r>
            <a:r>
              <a:rPr lang="pt-BR" b="0" i="0" dirty="0">
                <a:effectLst/>
                <a:latin typeface="Roboto" panose="02000000000000000000" pitchFamily="2" charset="0"/>
              </a:rPr>
              <a:t>agora, pois, se diligentemente ouvirdes a minha voz e </a:t>
            </a:r>
            <a:r>
              <a:rPr lang="pt-BR" b="0" i="0" dirty="0">
                <a:solidFill>
                  <a:srgbClr val="FFC000"/>
                </a:solidFill>
                <a:effectLst/>
                <a:latin typeface="Roboto" panose="02000000000000000000" pitchFamily="2" charset="0"/>
              </a:rPr>
              <a:t>guardardes o meu concerto, então, sereis a minha propriedade peculiar dentre todos os povos</a:t>
            </a:r>
            <a:r>
              <a:rPr lang="pt-BR" b="0" i="0" dirty="0">
                <a:effectLst/>
                <a:latin typeface="Roboto" panose="02000000000000000000" pitchFamily="2" charset="0"/>
              </a:rPr>
              <a:t>; porque toda a terra é minha.</a:t>
            </a:r>
            <a:br>
              <a:rPr lang="pt-BR" dirty="0"/>
            </a:br>
            <a:r>
              <a:rPr lang="pt-BR" baseline="30000" dirty="0"/>
              <a:t>6</a:t>
            </a:r>
            <a:r>
              <a:rPr lang="pt-BR" b="0" i="0" dirty="0">
                <a:effectLst/>
                <a:latin typeface="Roboto" panose="02000000000000000000" pitchFamily="2" charset="0"/>
              </a:rPr>
              <a:t>E vós me sereis reino sacerdotal e povo santo. Estas são as palavras que falarás aos filhos de Israel.</a:t>
            </a:r>
            <a:br>
              <a:rPr lang="pt-BR" dirty="0"/>
            </a:br>
            <a:r>
              <a:rPr lang="pt-BR" sz="16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Êxodo 19:4-6</a:t>
            </a:r>
            <a:endParaRPr lang="pt-BR" dirty="0">
              <a:solidFill>
                <a:schemeClr val="accent3"/>
              </a:solidFill>
            </a:endParaRPr>
          </a:p>
        </p:txBody>
      </p:sp>
      <p:pic>
        <p:nvPicPr>
          <p:cNvPr id="1028" name="Picture 4" descr="The Ten Commandments | White Throne Ministries">
            <a:extLst>
              <a:ext uri="{FF2B5EF4-FFF2-40B4-BE49-F238E27FC236}">
                <a16:creationId xmlns:a16="http://schemas.microsoft.com/office/drawing/2014/main" id="{86212174-CF66-DBE1-8EC0-6FFA61F641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1739" y="2087212"/>
            <a:ext cx="4692318" cy="3519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556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E A FORMAÇÃO DO POVO DE DEUS</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2" name="Retângulo 1">
            <a:extLst>
              <a:ext uri="{FF2B5EF4-FFF2-40B4-BE49-F238E27FC236}">
                <a16:creationId xmlns:a16="http://schemas.microsoft.com/office/drawing/2014/main" id="{B9F68B7C-3600-C5B6-BA1F-00BE3E8860AB}"/>
              </a:ext>
            </a:extLst>
          </p:cNvPr>
          <p:cNvSpPr/>
          <p:nvPr/>
        </p:nvSpPr>
        <p:spPr>
          <a:xfrm>
            <a:off x="640973" y="1251551"/>
            <a:ext cx="6261394" cy="369332"/>
          </a:xfrm>
          <a:prstGeom prst="rect">
            <a:avLst/>
          </a:prstGeom>
        </p:spPr>
        <p:txBody>
          <a:bodyPr wrap="none">
            <a:spAutoFit/>
          </a:bodyPr>
          <a:lstStyle/>
          <a:p>
            <a:r>
              <a:rPr lang="pt-BR" dirty="0">
                <a:solidFill>
                  <a:schemeClr val="accent2"/>
                </a:solidFill>
                <a:latin typeface="Corbel" panose="020B0503020204020204" pitchFamily="34" charset="0"/>
              </a:rPr>
              <a:t>O PRINCÍPIO DO DIA DO SENHOR NO CENTRO DA LEI MORAL</a:t>
            </a:r>
          </a:p>
        </p:txBody>
      </p:sp>
      <p:sp>
        <p:nvSpPr>
          <p:cNvPr id="6" name="CaixaDeTexto 5">
            <a:extLst>
              <a:ext uri="{FF2B5EF4-FFF2-40B4-BE49-F238E27FC236}">
                <a16:creationId xmlns:a16="http://schemas.microsoft.com/office/drawing/2014/main" id="{C855557F-A172-75B8-7FA8-A39121B5D259}"/>
              </a:ext>
            </a:extLst>
          </p:cNvPr>
          <p:cNvSpPr txBox="1"/>
          <p:nvPr/>
        </p:nvSpPr>
        <p:spPr>
          <a:xfrm>
            <a:off x="640973" y="1780601"/>
            <a:ext cx="4879477" cy="2308324"/>
          </a:xfrm>
          <a:prstGeom prst="rect">
            <a:avLst/>
          </a:prstGeom>
          <a:noFill/>
        </p:spPr>
        <p:txBody>
          <a:bodyPr wrap="square">
            <a:spAutoFit/>
          </a:bodyPr>
          <a:lstStyle/>
          <a:p>
            <a:r>
              <a:rPr lang="pt-BR" sz="1200" baseline="30000" dirty="0">
                <a:latin typeface="Roboto" panose="02000000000000000000" pitchFamily="2" charset="0"/>
              </a:rPr>
              <a:t>3</a:t>
            </a:r>
            <a:r>
              <a:rPr lang="pt-BR" sz="1200" b="0" i="0" dirty="0">
                <a:effectLst/>
                <a:latin typeface="Roboto" panose="02000000000000000000" pitchFamily="2" charset="0"/>
              </a:rPr>
              <a:t>Não terás outros deuses diante de mim.</a:t>
            </a:r>
            <a:br>
              <a:rPr lang="pt-BR" sz="1200" dirty="0"/>
            </a:br>
            <a:r>
              <a:rPr lang="pt-BR" sz="1200" baseline="30000" dirty="0"/>
              <a:t>4</a:t>
            </a:r>
            <a:r>
              <a:rPr lang="pt-BR" sz="1200" b="0" i="0" dirty="0">
                <a:effectLst/>
                <a:latin typeface="Roboto" panose="02000000000000000000" pitchFamily="2" charset="0"/>
              </a:rPr>
              <a:t>Não farás para ti imagem de escultura, nem alguma semelhança do que há em cima nos céus, nem em baixo na terra, nem nas águas debaixo da terra.</a:t>
            </a:r>
            <a:br>
              <a:rPr lang="pt-BR" sz="1200" dirty="0"/>
            </a:br>
            <a:r>
              <a:rPr lang="pt-BR" sz="1200" baseline="30000" dirty="0"/>
              <a:t>5</a:t>
            </a:r>
            <a:r>
              <a:rPr lang="pt-BR" sz="1200" b="0" i="0" dirty="0">
                <a:effectLst/>
                <a:latin typeface="Roboto" panose="02000000000000000000" pitchFamily="2" charset="0"/>
              </a:rPr>
              <a:t>Não te encurvarás a elas nem as servirás; porque eu, o Senhor , teu Deus, sou Deus zeloso, que visito a maldade dos pais nos filhos até à terceira e quarta geração daqueles que me aborrecem</a:t>
            </a:r>
            <a:br>
              <a:rPr lang="pt-BR" sz="1200" dirty="0"/>
            </a:br>
            <a:r>
              <a:rPr lang="pt-BR" sz="1200" baseline="30000" dirty="0"/>
              <a:t>6</a:t>
            </a:r>
            <a:r>
              <a:rPr lang="pt-BR" sz="1200" b="0" i="0" dirty="0">
                <a:effectLst/>
                <a:latin typeface="Roboto" panose="02000000000000000000" pitchFamily="2" charset="0"/>
              </a:rPr>
              <a:t>e faço misericórdia em milhares aos que me amam e guardam os meus mandamentos.</a:t>
            </a:r>
            <a:br>
              <a:rPr lang="pt-BR" sz="1200" dirty="0"/>
            </a:br>
            <a:r>
              <a:rPr lang="pt-BR" sz="1200" baseline="30000" dirty="0"/>
              <a:t>7</a:t>
            </a:r>
            <a:r>
              <a:rPr lang="pt-BR" sz="1200" b="0" i="0" dirty="0">
                <a:effectLst/>
                <a:latin typeface="Roboto" panose="02000000000000000000" pitchFamily="2" charset="0"/>
              </a:rPr>
              <a:t>Não tomarás o nome do Senhor , teu Deus, em vão; porque o Senhor não terá por inocente o que tomar o seu nome em vão.</a:t>
            </a:r>
            <a:br>
              <a:rPr lang="pt-BR" sz="1200" dirty="0"/>
            </a:br>
            <a:r>
              <a:rPr lang="pt-BR" sz="1200" b="0" i="0" dirty="0">
                <a:solidFill>
                  <a:schemeClr val="accent3"/>
                </a:solidFill>
                <a:effectLst/>
                <a:latin typeface="Roboto" panose="02000000000000000000" pitchFamily="2" charset="0"/>
                <a:hlinkClick r:id="rId3">
                  <a:extLst>
                    <a:ext uri="{A12FA001-AC4F-418D-AE19-62706E023703}">
                      <ahyp:hlinkClr xmlns:ahyp="http://schemas.microsoft.com/office/drawing/2018/hyperlinkcolor" val="tx"/>
                    </a:ext>
                  </a:extLst>
                </a:hlinkClick>
              </a:rPr>
              <a:t>Êxodo 20:3-7</a:t>
            </a:r>
            <a:endParaRPr lang="pt-BR" sz="1200" dirty="0">
              <a:solidFill>
                <a:schemeClr val="accent3"/>
              </a:solidFill>
            </a:endParaRPr>
          </a:p>
        </p:txBody>
      </p:sp>
      <p:sp>
        <p:nvSpPr>
          <p:cNvPr id="11" name="CaixaDeTexto 10">
            <a:extLst>
              <a:ext uri="{FF2B5EF4-FFF2-40B4-BE49-F238E27FC236}">
                <a16:creationId xmlns:a16="http://schemas.microsoft.com/office/drawing/2014/main" id="{CD8FA044-66E4-967D-50AB-F24C779C2508}"/>
              </a:ext>
            </a:extLst>
          </p:cNvPr>
          <p:cNvSpPr txBox="1"/>
          <p:nvPr/>
        </p:nvSpPr>
        <p:spPr>
          <a:xfrm>
            <a:off x="6474323" y="1780601"/>
            <a:ext cx="4879477" cy="1938992"/>
          </a:xfrm>
          <a:prstGeom prst="rect">
            <a:avLst/>
          </a:prstGeom>
          <a:noFill/>
        </p:spPr>
        <p:txBody>
          <a:bodyPr wrap="square">
            <a:spAutoFit/>
          </a:bodyPr>
          <a:lstStyle/>
          <a:p>
            <a:r>
              <a:rPr lang="pt-BR" sz="1200" b="0" i="0" baseline="30000" dirty="0">
                <a:effectLst/>
                <a:latin typeface="Roboto" panose="02000000000000000000" pitchFamily="2" charset="0"/>
              </a:rPr>
              <a:t>12</a:t>
            </a:r>
            <a:r>
              <a:rPr lang="pt-BR" sz="1200" b="0" i="0" dirty="0">
                <a:effectLst/>
                <a:latin typeface="Roboto" panose="02000000000000000000" pitchFamily="2" charset="0"/>
              </a:rPr>
              <a:t>Honra a teu pai e a tua mãe, para que se prolonguem os teus dias na terra que o Senhor , teu Deus, te dá.</a:t>
            </a:r>
            <a:br>
              <a:rPr lang="pt-BR" sz="1200" dirty="0"/>
            </a:br>
            <a:r>
              <a:rPr lang="pt-BR" sz="1200" baseline="30000" dirty="0"/>
              <a:t>13</a:t>
            </a:r>
            <a:r>
              <a:rPr lang="pt-BR" sz="1200" b="0" i="0" dirty="0">
                <a:effectLst/>
                <a:latin typeface="Roboto" panose="02000000000000000000" pitchFamily="2" charset="0"/>
              </a:rPr>
              <a:t>Não matarás.</a:t>
            </a:r>
            <a:br>
              <a:rPr lang="pt-BR" sz="1200" dirty="0"/>
            </a:br>
            <a:r>
              <a:rPr lang="pt-BR" sz="1200" baseline="30000" dirty="0"/>
              <a:t>14</a:t>
            </a:r>
            <a:r>
              <a:rPr lang="pt-BR" sz="1200" b="0" i="0" dirty="0">
                <a:effectLst/>
                <a:latin typeface="Roboto" panose="02000000000000000000" pitchFamily="2" charset="0"/>
              </a:rPr>
              <a:t>Não adulterarás.</a:t>
            </a:r>
            <a:br>
              <a:rPr lang="pt-BR" sz="1200" dirty="0"/>
            </a:br>
            <a:r>
              <a:rPr lang="pt-BR" sz="1200" baseline="30000" dirty="0"/>
              <a:t>15</a:t>
            </a:r>
            <a:r>
              <a:rPr lang="pt-BR" sz="1200" b="0" i="0" dirty="0">
                <a:effectLst/>
                <a:latin typeface="Roboto" panose="02000000000000000000" pitchFamily="2" charset="0"/>
              </a:rPr>
              <a:t>Não furtarás.</a:t>
            </a:r>
            <a:br>
              <a:rPr lang="pt-BR" sz="1200" dirty="0"/>
            </a:br>
            <a:r>
              <a:rPr lang="pt-BR" sz="1200" baseline="30000" dirty="0"/>
              <a:t>16</a:t>
            </a:r>
            <a:r>
              <a:rPr lang="pt-BR" sz="1200" b="0" i="0" dirty="0">
                <a:effectLst/>
                <a:latin typeface="Roboto" panose="02000000000000000000" pitchFamily="2" charset="0"/>
              </a:rPr>
              <a:t>Não dirás falso testemunho contra o teu próximo.</a:t>
            </a:r>
            <a:br>
              <a:rPr lang="pt-BR" sz="1200" dirty="0"/>
            </a:br>
            <a:r>
              <a:rPr lang="pt-BR" sz="1200" baseline="30000" dirty="0"/>
              <a:t>17</a:t>
            </a:r>
            <a:r>
              <a:rPr lang="pt-BR" sz="1200" b="0" i="0" dirty="0">
                <a:effectLst/>
                <a:latin typeface="Roboto" panose="02000000000000000000" pitchFamily="2" charset="0"/>
              </a:rPr>
              <a:t>Não cobiçarás a casa do teu próximo; não cobiçarás a mulher do teu próximo, nem o seu servo, nem a sua serva, nem o seu boi, nem o seu jumento, nem coisa alguma do teu próximo.</a:t>
            </a:r>
            <a:br>
              <a:rPr lang="pt-BR" sz="1200" dirty="0"/>
            </a:br>
            <a:r>
              <a:rPr lang="pt-BR" sz="1200" b="0" i="0" dirty="0">
                <a:solidFill>
                  <a:schemeClr val="accent3"/>
                </a:solidFill>
                <a:effectLst/>
                <a:latin typeface="Roboto" panose="02000000000000000000" pitchFamily="2" charset="0"/>
                <a:hlinkClick r:id="rId4">
                  <a:extLst>
                    <a:ext uri="{A12FA001-AC4F-418D-AE19-62706E023703}">
                      <ahyp:hlinkClr xmlns:ahyp="http://schemas.microsoft.com/office/drawing/2018/hyperlinkcolor" val="tx"/>
                    </a:ext>
                  </a:extLst>
                </a:hlinkClick>
              </a:rPr>
              <a:t>Êxodo 20:12-17</a:t>
            </a:r>
            <a:endParaRPr lang="pt-BR" sz="1200" dirty="0">
              <a:solidFill>
                <a:schemeClr val="accent3"/>
              </a:solidFill>
            </a:endParaRPr>
          </a:p>
        </p:txBody>
      </p:sp>
      <p:sp>
        <p:nvSpPr>
          <p:cNvPr id="8" name="CaixaDeTexto 7">
            <a:extLst>
              <a:ext uri="{FF2B5EF4-FFF2-40B4-BE49-F238E27FC236}">
                <a16:creationId xmlns:a16="http://schemas.microsoft.com/office/drawing/2014/main" id="{642A04A9-18CD-C617-EFF3-F113B487B3E4}"/>
              </a:ext>
            </a:extLst>
          </p:cNvPr>
          <p:cNvSpPr txBox="1"/>
          <p:nvPr/>
        </p:nvSpPr>
        <p:spPr>
          <a:xfrm>
            <a:off x="3284809" y="4240276"/>
            <a:ext cx="6096000" cy="2246769"/>
          </a:xfrm>
          <a:prstGeom prst="rect">
            <a:avLst/>
          </a:prstGeom>
          <a:noFill/>
        </p:spPr>
        <p:txBody>
          <a:bodyPr wrap="square">
            <a:spAutoFit/>
          </a:bodyPr>
          <a:lstStyle/>
          <a:p>
            <a:r>
              <a:rPr lang="pt-BR" sz="1400" b="0" i="0" baseline="30000" dirty="0">
                <a:effectLst/>
                <a:latin typeface="Roboto" panose="02000000000000000000" pitchFamily="2" charset="0"/>
              </a:rPr>
              <a:t>8</a:t>
            </a:r>
            <a:r>
              <a:rPr lang="pt-BR" sz="1400" b="0" i="0" dirty="0">
                <a:solidFill>
                  <a:srgbClr val="FFC000"/>
                </a:solidFill>
                <a:effectLst/>
                <a:latin typeface="Roboto" panose="02000000000000000000" pitchFamily="2" charset="0"/>
              </a:rPr>
              <a:t>Lembra-te do dia do </a:t>
            </a:r>
            <a:r>
              <a:rPr lang="pt-BR" sz="1400" b="0" i="0" dirty="0">
                <a:solidFill>
                  <a:schemeClr val="accent2"/>
                </a:solidFill>
                <a:effectLst/>
                <a:latin typeface="Roboto" panose="02000000000000000000" pitchFamily="2" charset="0"/>
              </a:rPr>
              <a:t>sábado</a:t>
            </a:r>
            <a:r>
              <a:rPr lang="pt-BR" sz="1400" b="0" i="0" dirty="0">
                <a:solidFill>
                  <a:srgbClr val="FFC000"/>
                </a:solidFill>
                <a:effectLst/>
                <a:latin typeface="Roboto" panose="02000000000000000000" pitchFamily="2" charset="0"/>
              </a:rPr>
              <a:t>, para o santificar</a:t>
            </a:r>
            <a:r>
              <a:rPr lang="pt-BR" sz="1400" b="0" i="0" dirty="0">
                <a:effectLst/>
                <a:latin typeface="Roboto" panose="02000000000000000000" pitchFamily="2" charset="0"/>
              </a:rPr>
              <a:t>.</a:t>
            </a:r>
            <a:br>
              <a:rPr lang="pt-BR" sz="1400" dirty="0"/>
            </a:br>
            <a:r>
              <a:rPr lang="pt-BR" sz="1400" baseline="30000" dirty="0"/>
              <a:t>9</a:t>
            </a:r>
            <a:r>
              <a:rPr lang="pt-BR" sz="1400" b="0" i="0" dirty="0">
                <a:effectLst/>
                <a:latin typeface="Roboto" panose="02000000000000000000" pitchFamily="2" charset="0"/>
              </a:rPr>
              <a:t>Seis dias trabalharás e farás toda a tua obra,</a:t>
            </a:r>
            <a:br>
              <a:rPr lang="pt-BR" sz="1400" dirty="0"/>
            </a:br>
            <a:r>
              <a:rPr lang="pt-BR" sz="1400" baseline="30000" dirty="0"/>
              <a:t>10</a:t>
            </a:r>
            <a:r>
              <a:rPr lang="pt-BR" sz="1400" b="0" i="0" dirty="0">
                <a:solidFill>
                  <a:srgbClr val="FFC000"/>
                </a:solidFill>
                <a:effectLst/>
                <a:latin typeface="Roboto" panose="02000000000000000000" pitchFamily="2" charset="0"/>
              </a:rPr>
              <a:t>mas o </a:t>
            </a:r>
            <a:r>
              <a:rPr lang="pt-BR" sz="1400" b="0" i="0" dirty="0">
                <a:solidFill>
                  <a:schemeClr val="accent2"/>
                </a:solidFill>
                <a:effectLst/>
                <a:latin typeface="Roboto" panose="02000000000000000000" pitchFamily="2" charset="0"/>
              </a:rPr>
              <a:t>sétimo dia </a:t>
            </a:r>
            <a:r>
              <a:rPr lang="pt-BR" sz="1400" b="0" i="0" dirty="0">
                <a:solidFill>
                  <a:srgbClr val="FFC000"/>
                </a:solidFill>
                <a:effectLst/>
                <a:latin typeface="Roboto" panose="02000000000000000000" pitchFamily="2" charset="0"/>
              </a:rPr>
              <a:t>é o </a:t>
            </a:r>
            <a:r>
              <a:rPr lang="pt-BR" sz="1400" b="0" i="0" dirty="0">
                <a:solidFill>
                  <a:schemeClr val="accent2"/>
                </a:solidFill>
                <a:effectLst/>
                <a:latin typeface="Roboto" panose="02000000000000000000" pitchFamily="2" charset="0"/>
              </a:rPr>
              <a:t>sábado</a:t>
            </a:r>
            <a:r>
              <a:rPr lang="pt-BR" sz="1400" b="0" i="0" dirty="0">
                <a:solidFill>
                  <a:srgbClr val="FFC000"/>
                </a:solidFill>
                <a:effectLst/>
                <a:latin typeface="Roboto" panose="02000000000000000000" pitchFamily="2" charset="0"/>
              </a:rPr>
              <a:t> do Senhor </a:t>
            </a:r>
            <a:r>
              <a:rPr lang="pt-BR" sz="1400" b="0" i="0" dirty="0">
                <a:effectLst/>
                <a:latin typeface="Roboto" panose="02000000000000000000" pitchFamily="2" charset="0"/>
              </a:rPr>
              <a:t>, teu Deus; </a:t>
            </a:r>
            <a:r>
              <a:rPr lang="pt-BR" sz="1400" b="0" i="0" dirty="0">
                <a:solidFill>
                  <a:schemeClr val="accent5"/>
                </a:solidFill>
                <a:effectLst/>
                <a:latin typeface="Roboto" panose="02000000000000000000" pitchFamily="2" charset="0"/>
              </a:rPr>
              <a:t>não farás nenhuma obra, nem tu, nem o teu filho, nem a tua filha, nem o teu servo, nem a tua serva, nem o teu animal, nem o teu estrangeiro que está dentro das tuas portas.</a:t>
            </a:r>
            <a:br>
              <a:rPr lang="pt-BR" sz="1400" dirty="0"/>
            </a:br>
            <a:r>
              <a:rPr lang="pt-BR" sz="1400" baseline="30000" dirty="0"/>
              <a:t>11</a:t>
            </a:r>
            <a:r>
              <a:rPr lang="pt-BR" sz="1400" b="0" i="0" dirty="0">
                <a:solidFill>
                  <a:srgbClr val="FFC000"/>
                </a:solidFill>
                <a:effectLst/>
                <a:latin typeface="Roboto" panose="02000000000000000000" pitchFamily="2" charset="0"/>
              </a:rPr>
              <a:t>Porque em seis dias fez o Senhor os céus e a terra, o mar e tudo que neles há e ao </a:t>
            </a:r>
            <a:r>
              <a:rPr lang="pt-BR" sz="1400" b="0" i="0" dirty="0">
                <a:solidFill>
                  <a:schemeClr val="accent2"/>
                </a:solidFill>
                <a:effectLst/>
                <a:latin typeface="Roboto" panose="02000000000000000000" pitchFamily="2" charset="0"/>
              </a:rPr>
              <a:t>sétimo dia </a:t>
            </a:r>
            <a:r>
              <a:rPr lang="pt-BR" sz="1400" b="0" i="0" u="sng" dirty="0">
                <a:solidFill>
                  <a:srgbClr val="FFC000"/>
                </a:solidFill>
                <a:effectLst/>
                <a:latin typeface="Roboto" panose="02000000000000000000" pitchFamily="2" charset="0"/>
              </a:rPr>
              <a:t>descansou</a:t>
            </a:r>
            <a:r>
              <a:rPr lang="pt-BR" sz="1400" b="0" i="0" dirty="0">
                <a:solidFill>
                  <a:srgbClr val="FFC000"/>
                </a:solidFill>
                <a:effectLst/>
                <a:latin typeface="Roboto" panose="02000000000000000000" pitchFamily="2" charset="0"/>
              </a:rPr>
              <a:t>; portanto, </a:t>
            </a:r>
            <a:r>
              <a:rPr lang="pt-BR" sz="1400" b="0" i="0" u="sng" dirty="0">
                <a:solidFill>
                  <a:srgbClr val="FFC000"/>
                </a:solidFill>
                <a:effectLst/>
                <a:latin typeface="Roboto" panose="02000000000000000000" pitchFamily="2" charset="0"/>
              </a:rPr>
              <a:t>abençoou</a:t>
            </a:r>
            <a:r>
              <a:rPr lang="pt-BR" sz="1400" b="0" i="0" dirty="0">
                <a:solidFill>
                  <a:srgbClr val="FFC000"/>
                </a:solidFill>
                <a:effectLst/>
                <a:latin typeface="Roboto" panose="02000000000000000000" pitchFamily="2" charset="0"/>
              </a:rPr>
              <a:t> o Senhor o dia do </a:t>
            </a:r>
            <a:r>
              <a:rPr lang="pt-BR" sz="1400" b="0" i="0" dirty="0">
                <a:solidFill>
                  <a:schemeClr val="accent2"/>
                </a:solidFill>
                <a:effectLst/>
                <a:latin typeface="Roboto" panose="02000000000000000000" pitchFamily="2" charset="0"/>
              </a:rPr>
              <a:t>sábado</a:t>
            </a:r>
            <a:r>
              <a:rPr lang="pt-BR" sz="1400" b="0" i="0" dirty="0">
                <a:solidFill>
                  <a:srgbClr val="FFC000"/>
                </a:solidFill>
                <a:effectLst/>
                <a:latin typeface="Roboto" panose="02000000000000000000" pitchFamily="2" charset="0"/>
              </a:rPr>
              <a:t> e o </a:t>
            </a:r>
            <a:r>
              <a:rPr lang="pt-BR" sz="1400" b="0" i="0" u="sng" dirty="0">
                <a:solidFill>
                  <a:srgbClr val="FFC000"/>
                </a:solidFill>
                <a:effectLst/>
                <a:latin typeface="Roboto" panose="02000000000000000000" pitchFamily="2" charset="0"/>
              </a:rPr>
              <a:t>santificou</a:t>
            </a:r>
            <a:r>
              <a:rPr lang="pt-BR" sz="1400" b="0" i="0" dirty="0">
                <a:effectLst/>
                <a:latin typeface="Roboto" panose="02000000000000000000" pitchFamily="2" charset="0"/>
              </a:rPr>
              <a:t>.</a:t>
            </a:r>
            <a:br>
              <a:rPr lang="pt-BR" sz="1400" dirty="0"/>
            </a:br>
            <a:r>
              <a:rPr lang="pt-BR" sz="1400" b="0" i="0" dirty="0">
                <a:solidFill>
                  <a:schemeClr val="accent3"/>
                </a:solidFill>
                <a:effectLst/>
                <a:latin typeface="Roboto" panose="02000000000000000000" pitchFamily="2" charset="0"/>
                <a:hlinkClick r:id="rId5">
                  <a:extLst>
                    <a:ext uri="{A12FA001-AC4F-418D-AE19-62706E023703}">
                      <ahyp:hlinkClr xmlns:ahyp="http://schemas.microsoft.com/office/drawing/2018/hyperlinkcolor" val="tx"/>
                    </a:ext>
                  </a:extLst>
                </a:hlinkClick>
              </a:rPr>
              <a:t>Êxodo 20:8-11</a:t>
            </a:r>
            <a:endParaRPr lang="pt-BR" sz="1400" dirty="0">
              <a:solidFill>
                <a:schemeClr val="accent3"/>
              </a:solidFill>
            </a:endParaRPr>
          </a:p>
        </p:txBody>
      </p:sp>
      <p:sp>
        <p:nvSpPr>
          <p:cNvPr id="9" name="CaixaDeTexto 8">
            <a:extLst>
              <a:ext uri="{FF2B5EF4-FFF2-40B4-BE49-F238E27FC236}">
                <a16:creationId xmlns:a16="http://schemas.microsoft.com/office/drawing/2014/main" id="{1BDD01D0-6F7B-3F80-F111-B515EF9F5C73}"/>
              </a:ext>
            </a:extLst>
          </p:cNvPr>
          <p:cNvSpPr txBox="1"/>
          <p:nvPr/>
        </p:nvSpPr>
        <p:spPr>
          <a:xfrm>
            <a:off x="2570800" y="4240276"/>
            <a:ext cx="882477" cy="307777"/>
          </a:xfrm>
          <a:prstGeom prst="rect">
            <a:avLst/>
          </a:prstGeom>
          <a:noFill/>
        </p:spPr>
        <p:txBody>
          <a:bodyPr wrap="square" rtlCol="0">
            <a:spAutoFit/>
          </a:bodyPr>
          <a:lstStyle/>
          <a:p>
            <a:r>
              <a:rPr lang="pt-BR" sz="1400" dirty="0" err="1">
                <a:solidFill>
                  <a:schemeClr val="accent3"/>
                </a:solidFill>
              </a:rPr>
              <a:t>Gn</a:t>
            </a:r>
            <a:r>
              <a:rPr lang="pt-BR" sz="1400" dirty="0">
                <a:solidFill>
                  <a:schemeClr val="accent3"/>
                </a:solidFill>
              </a:rPr>
              <a:t> 2.3</a:t>
            </a:r>
          </a:p>
        </p:txBody>
      </p:sp>
      <p:cxnSp>
        <p:nvCxnSpPr>
          <p:cNvPr id="13" name="Conector em Curva 12">
            <a:extLst>
              <a:ext uri="{FF2B5EF4-FFF2-40B4-BE49-F238E27FC236}">
                <a16:creationId xmlns:a16="http://schemas.microsoft.com/office/drawing/2014/main" id="{87F61B8E-364F-9AC2-24F6-7BC78006D061}"/>
              </a:ext>
            </a:extLst>
          </p:cNvPr>
          <p:cNvCxnSpPr>
            <a:stCxn id="8" idx="3"/>
            <a:endCxn id="11" idx="2"/>
          </p:cNvCxnSpPr>
          <p:nvPr/>
        </p:nvCxnSpPr>
        <p:spPr>
          <a:xfrm flipH="1" flipV="1">
            <a:off x="8914062" y="3719593"/>
            <a:ext cx="466747" cy="1644068"/>
          </a:xfrm>
          <a:prstGeom prst="curvedConnector4">
            <a:avLst>
              <a:gd name="adj1" fmla="val -286867"/>
              <a:gd name="adj2" fmla="val 84165"/>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em Curva 15">
            <a:extLst>
              <a:ext uri="{FF2B5EF4-FFF2-40B4-BE49-F238E27FC236}">
                <a16:creationId xmlns:a16="http://schemas.microsoft.com/office/drawing/2014/main" id="{AD2469CA-560A-AC5D-4552-866B13E6D8CD}"/>
              </a:ext>
            </a:extLst>
          </p:cNvPr>
          <p:cNvCxnSpPr>
            <a:cxnSpLocks/>
            <a:endCxn id="6" idx="1"/>
          </p:cNvCxnSpPr>
          <p:nvPr/>
        </p:nvCxnSpPr>
        <p:spPr>
          <a:xfrm rot="16200000" flipV="1">
            <a:off x="540116" y="3035621"/>
            <a:ext cx="2845551" cy="2643836"/>
          </a:xfrm>
          <a:prstGeom prst="curvedConnector4">
            <a:avLst>
              <a:gd name="adj1" fmla="val 29720"/>
              <a:gd name="adj2" fmla="val 108647"/>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4073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E A FORMAÇÃO DO POVO DE DEUS</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6" name="CaixaDeTexto 5">
            <a:extLst>
              <a:ext uri="{FF2B5EF4-FFF2-40B4-BE49-F238E27FC236}">
                <a16:creationId xmlns:a16="http://schemas.microsoft.com/office/drawing/2014/main" id="{B70C15FA-BDCB-242A-513A-8CD527AE96B9}"/>
              </a:ext>
            </a:extLst>
          </p:cNvPr>
          <p:cNvSpPr txBox="1"/>
          <p:nvPr/>
        </p:nvSpPr>
        <p:spPr>
          <a:xfrm>
            <a:off x="632691" y="2393240"/>
            <a:ext cx="10721109" cy="3170099"/>
          </a:xfrm>
          <a:prstGeom prst="rect">
            <a:avLst/>
          </a:prstGeom>
          <a:noFill/>
        </p:spPr>
        <p:txBody>
          <a:bodyPr wrap="square" rtlCol="0">
            <a:spAutoFit/>
          </a:bodyPr>
          <a:lstStyle/>
          <a:p>
            <a:pPr marL="342900" indent="-342900">
              <a:buFont typeface="Arial" panose="020B0604020202020204" pitchFamily="34" charset="0"/>
              <a:buChar char="•"/>
            </a:pPr>
            <a:r>
              <a:rPr lang="pt-BR" sz="2000" dirty="0"/>
              <a:t>O Dia do Senhor é escatológico </a:t>
            </a:r>
            <a:r>
              <a:rPr lang="pt-BR" sz="1600" dirty="0">
                <a:solidFill>
                  <a:schemeClr val="accent3"/>
                </a:solidFill>
              </a:rPr>
              <a:t>(Jl 1.5; Am 5.18; </a:t>
            </a:r>
            <a:r>
              <a:rPr lang="pt-BR" sz="1600" dirty="0" err="1">
                <a:solidFill>
                  <a:schemeClr val="accent3"/>
                </a:solidFill>
              </a:rPr>
              <a:t>Sf</a:t>
            </a:r>
            <a:r>
              <a:rPr lang="pt-BR" sz="1600" dirty="0">
                <a:solidFill>
                  <a:schemeClr val="accent3"/>
                </a:solidFill>
              </a:rPr>
              <a:t> 1.14)</a:t>
            </a:r>
          </a:p>
          <a:p>
            <a:pPr marL="342900" indent="-342900">
              <a:buFont typeface="Arial" panose="020B0604020202020204" pitchFamily="34" charset="0"/>
              <a:buChar char="•"/>
            </a:pPr>
            <a:r>
              <a:rPr lang="pt-BR" sz="2000" dirty="0"/>
              <a:t>O Dia do Senhor é também o sétimo dia, o sábado </a:t>
            </a:r>
            <a:r>
              <a:rPr lang="pt-BR" sz="1600" dirty="0">
                <a:solidFill>
                  <a:schemeClr val="accent3"/>
                </a:solidFill>
              </a:rPr>
              <a:t>(</a:t>
            </a:r>
            <a:r>
              <a:rPr lang="pt-BR" sz="1600" dirty="0" err="1">
                <a:solidFill>
                  <a:schemeClr val="accent3"/>
                </a:solidFill>
              </a:rPr>
              <a:t>Gn</a:t>
            </a:r>
            <a:r>
              <a:rPr lang="pt-BR" sz="1600" dirty="0">
                <a:solidFill>
                  <a:schemeClr val="accent3"/>
                </a:solidFill>
              </a:rPr>
              <a:t> 2.3; </a:t>
            </a:r>
            <a:r>
              <a:rPr lang="pt-BR" sz="1600" dirty="0" err="1">
                <a:solidFill>
                  <a:schemeClr val="accent3"/>
                </a:solidFill>
              </a:rPr>
              <a:t>Ex</a:t>
            </a:r>
            <a:r>
              <a:rPr lang="pt-BR" sz="1600" dirty="0">
                <a:solidFill>
                  <a:schemeClr val="accent3"/>
                </a:solidFill>
              </a:rPr>
              <a:t> 16.23,25; Mc 2.28) </a:t>
            </a:r>
          </a:p>
          <a:p>
            <a:pPr marL="342900" indent="-342900">
              <a:buFont typeface="Arial" panose="020B0604020202020204" pitchFamily="34" charset="0"/>
              <a:buChar char="•"/>
            </a:pPr>
            <a:r>
              <a:rPr lang="pt-BR" sz="2000" dirty="0"/>
              <a:t>O Dia do Senhor foi estabelecido na Criação, antes da Lei ser dada formalmente </a:t>
            </a:r>
            <a:r>
              <a:rPr lang="pt-BR" sz="1600" dirty="0">
                <a:solidFill>
                  <a:schemeClr val="accent3"/>
                </a:solidFill>
              </a:rPr>
              <a:t>(</a:t>
            </a:r>
            <a:r>
              <a:rPr lang="pt-BR" sz="1600" dirty="0" err="1">
                <a:solidFill>
                  <a:schemeClr val="accent3"/>
                </a:solidFill>
              </a:rPr>
              <a:t>Gn</a:t>
            </a:r>
            <a:r>
              <a:rPr lang="pt-BR" sz="1600" dirty="0">
                <a:solidFill>
                  <a:schemeClr val="accent3"/>
                </a:solidFill>
              </a:rPr>
              <a:t> 2.3)</a:t>
            </a:r>
            <a:endParaRPr lang="pt-BR" sz="2000" dirty="0">
              <a:solidFill>
                <a:schemeClr val="accent3"/>
              </a:solidFill>
            </a:endParaRPr>
          </a:p>
          <a:p>
            <a:pPr marL="342900" indent="-342900">
              <a:buFont typeface="Arial" panose="020B0604020202020204" pitchFamily="34" charset="0"/>
              <a:buChar char="•"/>
            </a:pPr>
            <a:r>
              <a:rPr lang="pt-BR" sz="2000" dirty="0"/>
              <a:t>Os patriarcas e Israel conheciam o Dia do Senhor antes da Lei ser dada formalmente </a:t>
            </a:r>
            <a:r>
              <a:rPr lang="pt-BR" sz="1600" dirty="0">
                <a:solidFill>
                  <a:schemeClr val="accent3"/>
                </a:solidFill>
              </a:rPr>
              <a:t>(</a:t>
            </a:r>
            <a:r>
              <a:rPr lang="pt-BR" sz="1600" dirty="0" err="1">
                <a:solidFill>
                  <a:schemeClr val="accent3"/>
                </a:solidFill>
              </a:rPr>
              <a:t>Gn</a:t>
            </a:r>
            <a:r>
              <a:rPr lang="pt-BR" sz="1600" dirty="0">
                <a:solidFill>
                  <a:schemeClr val="accent3"/>
                </a:solidFill>
              </a:rPr>
              <a:t> 26.5)</a:t>
            </a:r>
          </a:p>
          <a:p>
            <a:pPr marL="342900" indent="-342900">
              <a:buFont typeface="Arial" panose="020B0604020202020204" pitchFamily="34" charset="0"/>
              <a:buChar char="•"/>
            </a:pPr>
            <a:r>
              <a:rPr lang="pt-BR" sz="2000" dirty="0"/>
              <a:t>O Dia do Senhor foi utilizado como teste de obediência para Israel </a:t>
            </a:r>
            <a:r>
              <a:rPr lang="pt-BR" sz="1600" dirty="0">
                <a:solidFill>
                  <a:schemeClr val="accent3"/>
                </a:solidFill>
              </a:rPr>
              <a:t>(</a:t>
            </a:r>
            <a:r>
              <a:rPr lang="pt-BR" sz="1600" dirty="0" err="1">
                <a:solidFill>
                  <a:schemeClr val="accent3"/>
                </a:solidFill>
              </a:rPr>
              <a:t>Ex</a:t>
            </a:r>
            <a:r>
              <a:rPr lang="pt-BR" sz="1600" dirty="0">
                <a:solidFill>
                  <a:schemeClr val="accent3"/>
                </a:solidFill>
              </a:rPr>
              <a:t> 16.14,28)</a:t>
            </a:r>
          </a:p>
          <a:p>
            <a:pPr marL="342900" indent="-342900">
              <a:buFont typeface="Arial" panose="020B0604020202020204" pitchFamily="34" charset="0"/>
              <a:buChar char="•"/>
            </a:pPr>
            <a:r>
              <a:rPr lang="pt-BR" sz="2000" dirty="0"/>
              <a:t>O Dia do Senhor faz parte da Lei Moral de Deus </a:t>
            </a:r>
            <a:r>
              <a:rPr lang="pt-BR" sz="1600" dirty="0">
                <a:solidFill>
                  <a:schemeClr val="accent3"/>
                </a:solidFill>
              </a:rPr>
              <a:t>(</a:t>
            </a:r>
            <a:r>
              <a:rPr lang="pt-BR" sz="1600" dirty="0" err="1">
                <a:solidFill>
                  <a:schemeClr val="accent3"/>
                </a:solidFill>
              </a:rPr>
              <a:t>Ex</a:t>
            </a:r>
            <a:r>
              <a:rPr lang="pt-BR" sz="1600" dirty="0">
                <a:solidFill>
                  <a:schemeClr val="accent3"/>
                </a:solidFill>
              </a:rPr>
              <a:t> 20.8-11)</a:t>
            </a:r>
          </a:p>
          <a:p>
            <a:pPr marL="342900" indent="-342900">
              <a:buFont typeface="Arial" panose="020B0604020202020204" pitchFamily="34" charset="0"/>
              <a:buChar char="•"/>
            </a:pPr>
            <a:r>
              <a:rPr lang="pt-BR" sz="2000" dirty="0"/>
              <a:t>O Dia do Senhor na Lei é o memorial da Criação, que aponta para o Criador </a:t>
            </a:r>
            <a:r>
              <a:rPr lang="pt-BR" sz="1600" dirty="0">
                <a:solidFill>
                  <a:schemeClr val="accent3"/>
                </a:solidFill>
              </a:rPr>
              <a:t>(</a:t>
            </a:r>
            <a:r>
              <a:rPr lang="pt-BR" sz="1600" dirty="0" err="1">
                <a:solidFill>
                  <a:schemeClr val="accent3"/>
                </a:solidFill>
              </a:rPr>
              <a:t>Ex</a:t>
            </a:r>
            <a:r>
              <a:rPr lang="pt-BR" sz="1600" dirty="0">
                <a:solidFill>
                  <a:schemeClr val="accent3"/>
                </a:solidFill>
              </a:rPr>
              <a:t> 20.11)</a:t>
            </a:r>
            <a:endParaRPr lang="pt-BR" sz="1600" dirty="0"/>
          </a:p>
          <a:p>
            <a:pPr marL="342900" indent="-342900">
              <a:buFont typeface="Arial" panose="020B0604020202020204" pitchFamily="34" charset="0"/>
              <a:buChar char="•"/>
            </a:pPr>
            <a:r>
              <a:rPr lang="pt-BR" sz="2000" dirty="0"/>
              <a:t>O Dia do Senhor é o mandamento que une as duas tábuas da Lei </a:t>
            </a:r>
            <a:r>
              <a:rPr lang="pt-BR" sz="1600" dirty="0"/>
              <a:t>(Amor a Deus e ao próximo) </a:t>
            </a:r>
            <a:r>
              <a:rPr lang="pt-BR" sz="1600" dirty="0">
                <a:solidFill>
                  <a:schemeClr val="accent3"/>
                </a:solidFill>
              </a:rPr>
              <a:t>(</a:t>
            </a:r>
            <a:r>
              <a:rPr lang="pt-BR" sz="1600" dirty="0" err="1">
                <a:solidFill>
                  <a:schemeClr val="accent3"/>
                </a:solidFill>
              </a:rPr>
              <a:t>Ex</a:t>
            </a:r>
            <a:r>
              <a:rPr lang="pt-BR" sz="1600" dirty="0">
                <a:solidFill>
                  <a:schemeClr val="accent3"/>
                </a:solidFill>
              </a:rPr>
              <a:t> 20.11)</a:t>
            </a:r>
          </a:p>
          <a:p>
            <a:pPr marL="342900" indent="-342900">
              <a:buFont typeface="Arial" panose="020B0604020202020204" pitchFamily="34" charset="0"/>
              <a:buChar char="•"/>
            </a:pPr>
            <a:endParaRPr lang="pt-BR" sz="2000" dirty="0"/>
          </a:p>
          <a:p>
            <a:pPr marL="342900" indent="-342900">
              <a:buFont typeface="Arial" panose="020B0604020202020204" pitchFamily="34" charset="0"/>
              <a:buChar char="•"/>
            </a:pPr>
            <a:endParaRPr lang="pt-BR" sz="2000" dirty="0"/>
          </a:p>
        </p:txBody>
      </p:sp>
      <p:sp>
        <p:nvSpPr>
          <p:cNvPr id="3" name="Retângulo 2">
            <a:extLst>
              <a:ext uri="{FF2B5EF4-FFF2-40B4-BE49-F238E27FC236}">
                <a16:creationId xmlns:a16="http://schemas.microsoft.com/office/drawing/2014/main" id="{651E080F-9174-5F96-409D-84FF7790C8BE}"/>
              </a:ext>
            </a:extLst>
          </p:cNvPr>
          <p:cNvSpPr/>
          <p:nvPr/>
        </p:nvSpPr>
        <p:spPr>
          <a:xfrm>
            <a:off x="640973" y="1950150"/>
            <a:ext cx="3064237" cy="369332"/>
          </a:xfrm>
          <a:prstGeom prst="rect">
            <a:avLst/>
          </a:prstGeom>
        </p:spPr>
        <p:txBody>
          <a:bodyPr wrap="none">
            <a:spAutoFit/>
          </a:bodyPr>
          <a:lstStyle/>
          <a:p>
            <a:r>
              <a:rPr lang="pt-BR" dirty="0">
                <a:solidFill>
                  <a:schemeClr val="accent2"/>
                </a:solidFill>
                <a:latin typeface="Corbel" panose="020B0503020204020204" pitchFamily="34" charset="0"/>
              </a:rPr>
              <a:t>RECAPITULANDO O ESTUDO</a:t>
            </a:r>
          </a:p>
        </p:txBody>
      </p:sp>
    </p:spTree>
    <p:extLst>
      <p:ext uri="{BB962C8B-B14F-4D97-AF65-F5344CB8AC3E}">
        <p14:creationId xmlns:p14="http://schemas.microsoft.com/office/powerpoint/2010/main" val="999536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6"/>
                </a:solidFill>
                <a:latin typeface="Corbel" panose="020B0503020204020204" pitchFamily="34" charset="0"/>
              </a:rPr>
              <a:t>O DIA DO SENHOR E A FORMAÇÃO DO POVO DE DEUS</a:t>
            </a:r>
          </a:p>
        </p:txBody>
      </p:sp>
      <p:sp>
        <p:nvSpPr>
          <p:cNvPr id="7" name="CaixaDeTexto 6">
            <a:extLst>
              <a:ext uri="{FF2B5EF4-FFF2-40B4-BE49-F238E27FC236}">
                <a16:creationId xmlns:a16="http://schemas.microsoft.com/office/drawing/2014/main" id="{08801F01-121E-0256-BBE4-336A6FFE820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1"/>
                </a:solidFill>
              </a:rPr>
              <a:t>O DIA DO SENHOR</a:t>
            </a:r>
          </a:p>
        </p:txBody>
      </p:sp>
      <p:sp>
        <p:nvSpPr>
          <p:cNvPr id="10" name="CaixaDeTexto 9">
            <a:extLst>
              <a:ext uri="{FF2B5EF4-FFF2-40B4-BE49-F238E27FC236}">
                <a16:creationId xmlns:a16="http://schemas.microsoft.com/office/drawing/2014/main" id="{5ABC9500-A0B8-B4A1-A687-4EF14F4A902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1"/>
                </a:solidFill>
              </a:rPr>
              <a:t>DIADOSENHOR.COM.BR</a:t>
            </a:r>
          </a:p>
        </p:txBody>
      </p:sp>
      <p:sp>
        <p:nvSpPr>
          <p:cNvPr id="6" name="CaixaDeTexto 5">
            <a:extLst>
              <a:ext uri="{FF2B5EF4-FFF2-40B4-BE49-F238E27FC236}">
                <a16:creationId xmlns:a16="http://schemas.microsoft.com/office/drawing/2014/main" id="{B70C15FA-BDCB-242A-513A-8CD527AE96B9}"/>
              </a:ext>
            </a:extLst>
          </p:cNvPr>
          <p:cNvSpPr txBox="1"/>
          <p:nvPr/>
        </p:nvSpPr>
        <p:spPr>
          <a:xfrm>
            <a:off x="640973" y="1248366"/>
            <a:ext cx="10721109" cy="4708981"/>
          </a:xfrm>
          <a:prstGeom prst="rect">
            <a:avLst/>
          </a:prstGeom>
          <a:noFill/>
        </p:spPr>
        <p:txBody>
          <a:bodyPr wrap="square" rtlCol="0">
            <a:spAutoFit/>
          </a:bodyPr>
          <a:lstStyle/>
          <a:p>
            <a:r>
              <a:rPr lang="pt-BR" sz="2000" dirty="0"/>
              <a:t>O sábado foi estabelecido por Deus como um dia Santo, um dia de adoração ao Criador, santificar este dia conforme o preceito e mandamento de Deus é testemunhar que o Deus a quem adoramos e servimos é o Deus da Bíblia.</a:t>
            </a:r>
          </a:p>
          <a:p>
            <a:endParaRPr lang="pt-BR" sz="2000" dirty="0"/>
          </a:p>
          <a:p>
            <a:r>
              <a:rPr lang="pt-BR" sz="2000" dirty="0"/>
              <a:t>O sábado é um presente de Deus para a humanidade, quando pecado entrou no mundo, o sábado foi dado aos descendentes de Adão, como o memorial da criação e também como um dia de alento e descanso, um dia para se regozijar.</a:t>
            </a:r>
          </a:p>
          <a:p>
            <a:endParaRPr lang="pt-BR" sz="2000" dirty="0"/>
          </a:p>
          <a:p>
            <a:r>
              <a:rPr lang="pt-BR" sz="2000" dirty="0"/>
              <a:t>Nunca foi o propósito de Deus que o sábado se tornasse um fardo para o Seu povo, nem que o sábado se tornasse o dia da proibição, mas uma vez que falhamos em obedecer os preceitos do Criador, este dia foi estabelecido no centro da Lei de Deus, para sempre lembrar ao povo que apesar de ser um presente, este dia pertence ao Senhor.</a:t>
            </a:r>
          </a:p>
          <a:p>
            <a:endParaRPr lang="pt-BR" sz="2000" dirty="0"/>
          </a:p>
          <a:p>
            <a:r>
              <a:rPr lang="pt-BR" sz="2000" dirty="0">
                <a:solidFill>
                  <a:srgbClr val="FFC000"/>
                </a:solidFill>
              </a:rPr>
              <a:t>O sábado é um dia especial do encontro entre o Criador e as criaturas, longe de preocupações e ocupações, um porto seguro onde podemos descansar e adorar ao final de cada semana</a:t>
            </a:r>
            <a:r>
              <a:rPr lang="pt-BR" sz="2000" dirty="0"/>
              <a:t>.</a:t>
            </a:r>
          </a:p>
        </p:txBody>
      </p:sp>
    </p:spTree>
    <p:extLst>
      <p:ext uri="{BB962C8B-B14F-4D97-AF65-F5344CB8AC3E}">
        <p14:creationId xmlns:p14="http://schemas.microsoft.com/office/powerpoint/2010/main" val="2711081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Interface gráfica do usuário, Site&#10;&#10;Descrição gerada automaticamente">
            <a:extLst>
              <a:ext uri="{FF2B5EF4-FFF2-40B4-BE49-F238E27FC236}">
                <a16:creationId xmlns:a16="http://schemas.microsoft.com/office/drawing/2014/main" id="{C505B3F2-8473-5009-9523-B3A2C3D333C4}"/>
              </a:ext>
            </a:extLst>
          </p:cNvPr>
          <p:cNvPicPr>
            <a:picLocks noChangeAspect="1"/>
          </p:cNvPicPr>
          <p:nvPr/>
        </p:nvPicPr>
        <p:blipFill>
          <a:blip r:embed="rId2"/>
          <a:stretch>
            <a:fillRect/>
          </a:stretch>
        </p:blipFill>
        <p:spPr>
          <a:xfrm>
            <a:off x="330227" y="852742"/>
            <a:ext cx="5152516" cy="5152516"/>
          </a:xfrm>
          <a:prstGeom prst="rect">
            <a:avLst/>
          </a:prstGeom>
        </p:spPr>
      </p:pic>
      <p:sp>
        <p:nvSpPr>
          <p:cNvPr id="2" name="Espaço Reservado para Conteúdo 8">
            <a:extLst>
              <a:ext uri="{FF2B5EF4-FFF2-40B4-BE49-F238E27FC236}">
                <a16:creationId xmlns:a16="http://schemas.microsoft.com/office/drawing/2014/main" id="{F366B5F2-DC69-13E8-BE33-29296E18D795}"/>
              </a:ext>
            </a:extLst>
          </p:cNvPr>
          <p:cNvSpPr>
            <a:spLocks noGrp="1"/>
          </p:cNvSpPr>
          <p:nvPr>
            <p:ph idx="1"/>
          </p:nvPr>
        </p:nvSpPr>
        <p:spPr>
          <a:xfrm>
            <a:off x="5482743" y="2811791"/>
            <a:ext cx="10712827" cy="2043238"/>
          </a:xfrm>
        </p:spPr>
        <p:txBody>
          <a:bodyPr>
            <a:normAutofit/>
          </a:bodyPr>
          <a:lstStyle/>
          <a:p>
            <a:pPr marL="0" indent="0">
              <a:buNone/>
            </a:pPr>
            <a:r>
              <a:rPr lang="pt-BR" sz="1800" b="1" strike="sngStrike" dirty="0">
                <a:solidFill>
                  <a:schemeClr val="accent2"/>
                </a:solidFill>
              </a:rPr>
              <a:t>05/05</a:t>
            </a:r>
            <a:r>
              <a:rPr lang="pt-BR" sz="1800" strike="sngStrike" dirty="0">
                <a:solidFill>
                  <a:schemeClr val="accent2"/>
                </a:solidFill>
              </a:rPr>
              <a:t> – O dia do Senhor na criação e formação de um povo</a:t>
            </a:r>
          </a:p>
          <a:p>
            <a:pPr marL="0" indent="0">
              <a:buNone/>
            </a:pPr>
            <a:r>
              <a:rPr lang="pt-BR" sz="1800" b="1" dirty="0">
                <a:solidFill>
                  <a:schemeClr val="accent2"/>
                </a:solidFill>
              </a:rPr>
              <a:t>12/05</a:t>
            </a:r>
            <a:r>
              <a:rPr lang="pt-BR" sz="1800" dirty="0">
                <a:solidFill>
                  <a:schemeClr val="accent2"/>
                </a:solidFill>
              </a:rPr>
              <a:t> – O dia do Senhor como sinal e advertência profética</a:t>
            </a:r>
          </a:p>
          <a:p>
            <a:pPr marL="0" indent="0">
              <a:buNone/>
            </a:pPr>
            <a:r>
              <a:rPr lang="pt-BR" sz="1800" b="1" dirty="0">
                <a:solidFill>
                  <a:schemeClr val="accent2"/>
                </a:solidFill>
              </a:rPr>
              <a:t>19/05</a:t>
            </a:r>
            <a:r>
              <a:rPr lang="pt-BR" sz="1800" dirty="0">
                <a:solidFill>
                  <a:schemeClr val="accent2"/>
                </a:solidFill>
              </a:rPr>
              <a:t> – O dia do Senhor no contexto dos Evangelhos</a:t>
            </a:r>
          </a:p>
          <a:p>
            <a:pPr marL="0" indent="0">
              <a:buNone/>
            </a:pPr>
            <a:r>
              <a:rPr lang="pt-BR" sz="1800" b="1" dirty="0">
                <a:solidFill>
                  <a:schemeClr val="accent2"/>
                </a:solidFill>
              </a:rPr>
              <a:t>26/05</a:t>
            </a:r>
            <a:r>
              <a:rPr lang="pt-BR" sz="1800" dirty="0">
                <a:solidFill>
                  <a:schemeClr val="accent2"/>
                </a:solidFill>
              </a:rPr>
              <a:t> – O dia do Senhor na igreja primitiva até a apostasia</a:t>
            </a:r>
          </a:p>
          <a:p>
            <a:pPr marL="0" indent="0">
              <a:buNone/>
            </a:pPr>
            <a:r>
              <a:rPr lang="pt-BR" sz="1800" b="1" dirty="0">
                <a:solidFill>
                  <a:schemeClr val="accent2"/>
                </a:solidFill>
              </a:rPr>
              <a:t>02/06</a:t>
            </a:r>
            <a:r>
              <a:rPr lang="pt-BR" sz="1800" dirty="0">
                <a:solidFill>
                  <a:schemeClr val="accent2"/>
                </a:solidFill>
              </a:rPr>
              <a:t> – O dia do Senhor na reforma e na escatologia</a:t>
            </a:r>
          </a:p>
        </p:txBody>
      </p:sp>
      <p:sp>
        <p:nvSpPr>
          <p:cNvPr id="3" name="CaixaDeTexto 2">
            <a:extLst>
              <a:ext uri="{FF2B5EF4-FFF2-40B4-BE49-F238E27FC236}">
                <a16:creationId xmlns:a16="http://schemas.microsoft.com/office/drawing/2014/main" id="{68AFA7EE-1B6C-E6D0-91DC-A3BD4F717904}"/>
              </a:ext>
            </a:extLst>
          </p:cNvPr>
          <p:cNvSpPr txBox="1"/>
          <p:nvPr/>
        </p:nvSpPr>
        <p:spPr>
          <a:xfrm>
            <a:off x="5482743" y="2039285"/>
            <a:ext cx="2178427" cy="461665"/>
          </a:xfrm>
          <a:prstGeom prst="rect">
            <a:avLst/>
          </a:prstGeom>
          <a:noFill/>
        </p:spPr>
        <p:txBody>
          <a:bodyPr wrap="square" rtlCol="0">
            <a:spAutoFit/>
          </a:bodyPr>
          <a:lstStyle/>
          <a:p>
            <a:r>
              <a:rPr lang="pt-BR" sz="2400" b="1" dirty="0"/>
              <a:t>AGENDA</a:t>
            </a:r>
          </a:p>
        </p:txBody>
      </p:sp>
    </p:spTree>
    <p:extLst>
      <p:ext uri="{BB962C8B-B14F-4D97-AF65-F5344CB8AC3E}">
        <p14:creationId xmlns:p14="http://schemas.microsoft.com/office/powerpoint/2010/main" val="218093108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362</TotalTime>
  <Words>3364</Words>
  <Application>Microsoft Macintosh PowerPoint</Application>
  <PresentationFormat>Widescreen</PresentationFormat>
  <Paragraphs>171</Paragraphs>
  <Slides>25</Slides>
  <Notes>19</Notes>
  <HiddenSlides>1</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25</vt:i4>
      </vt:variant>
    </vt:vector>
  </HeadingPairs>
  <TitlesOfParts>
    <vt:vector size="32" baseType="lpstr">
      <vt:lpstr>Arial</vt:lpstr>
      <vt:lpstr>Arial</vt:lpstr>
      <vt:lpstr>Calibri</vt:lpstr>
      <vt:lpstr>Calibri Light</vt:lpstr>
      <vt:lpstr>Corbel</vt:lpstr>
      <vt:lpstr>Roboto</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EA - Miguel Caetano Magalhães</dc:creator>
  <cp:lastModifiedBy>EA - Miguel Caetano Magalhães</cp:lastModifiedBy>
  <cp:revision>25</cp:revision>
  <dcterms:created xsi:type="dcterms:W3CDTF">2023-04-28T20:08:42Z</dcterms:created>
  <dcterms:modified xsi:type="dcterms:W3CDTF">2023-05-05T22:48:25Z</dcterms:modified>
</cp:coreProperties>
</file>