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9" r:id="rId4"/>
    <p:sldId id="261" r:id="rId5"/>
    <p:sldId id="500" r:id="rId6"/>
    <p:sldId id="482" r:id="rId7"/>
    <p:sldId id="502" r:id="rId8"/>
    <p:sldId id="503" r:id="rId9"/>
    <p:sldId id="501" r:id="rId10"/>
    <p:sldId id="464" r:id="rId11"/>
    <p:sldId id="508" r:id="rId12"/>
    <p:sldId id="504" r:id="rId13"/>
    <p:sldId id="505" r:id="rId14"/>
    <p:sldId id="506" r:id="rId15"/>
    <p:sldId id="507" r:id="rId16"/>
    <p:sldId id="488" r:id="rId17"/>
    <p:sldId id="509" r:id="rId18"/>
    <p:sldId id="511" r:id="rId19"/>
    <p:sldId id="512" r:id="rId20"/>
    <p:sldId id="510" r:id="rId21"/>
    <p:sldId id="479" r:id="rId22"/>
    <p:sldId id="480" r:id="rId23"/>
    <p:sldId id="4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0"/>
    <p:restoredTop sz="94771"/>
  </p:normalViewPr>
  <p:slideViewPr>
    <p:cSldViewPr snapToGrid="0" showGuides="1">
      <p:cViewPr varScale="1">
        <p:scale>
          <a:sx n="95" d="100"/>
          <a:sy n="95" d="100"/>
        </p:scale>
        <p:origin x="38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AAA10-0FDB-9C42-93E4-D402AD28138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9581F-C4C9-234C-BC94-899936A8C1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6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I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90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02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506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617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77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890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315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664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95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640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543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924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671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063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872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897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D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0142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262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51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49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90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97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68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74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71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549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38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305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80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DB942-ADDB-124A-A223-3E45FD79FDC0}" type="datetimeFigureOut">
              <a:rPr lang="pt-BR" smtClean="0"/>
              <a:t>19/05/2023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550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ne/13/15-24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iaonline.com.br/ara/jr/17/21+" TargetMode="External"/><Relationship Id="rId3" Type="http://schemas.openxmlformats.org/officeDocument/2006/relationships/hyperlink" Target="https://www.bibliaonline.com.br/ara/gn/2/2,3+" TargetMode="External"/><Relationship Id="rId7" Type="http://schemas.openxmlformats.org/officeDocument/2006/relationships/hyperlink" Target="https://www.bibliaonline.com.br/ara/ex/20/10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ex/20/8+" TargetMode="External"/><Relationship Id="rId5" Type="http://schemas.openxmlformats.org/officeDocument/2006/relationships/hyperlink" Target="https://www.bibliaonline.com.br/ara/ex/16/29+" TargetMode="External"/><Relationship Id="rId10" Type="http://schemas.openxmlformats.org/officeDocument/2006/relationships/hyperlink" Target="https://www.bibliaonline.com.br/ara/is/58/13+" TargetMode="External"/><Relationship Id="rId4" Type="http://schemas.openxmlformats.org/officeDocument/2006/relationships/hyperlink" Target="https://www.bibliaonline.com.br/ara/ex/16/23+" TargetMode="External"/><Relationship Id="rId9" Type="http://schemas.openxmlformats.org/officeDocument/2006/relationships/hyperlink" Target="https://www.bibliaonline.com.br/ara/jr/17/22+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is/56/2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iaonline.com.br/ara/is/58/13+" TargetMode="External"/><Relationship Id="rId4" Type="http://schemas.openxmlformats.org/officeDocument/2006/relationships/hyperlink" Target="https://www.bibliaonline.com.br/ara/is/56/4+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c/2/18-28+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t/12/1-13+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jo/5/5-21+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iaonline.com.br/acf/jo/9" TargetMode="External"/><Relationship Id="rId3" Type="http://schemas.openxmlformats.org/officeDocument/2006/relationships/hyperlink" Target="https://www.bibliaonline.com.br/acf/mc/1" TargetMode="External"/><Relationship Id="rId7" Type="http://schemas.openxmlformats.org/officeDocument/2006/relationships/hyperlink" Target="https://www.bibliaonline.com.br/acf/lc/1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cf/lc/13" TargetMode="External"/><Relationship Id="rId5" Type="http://schemas.openxmlformats.org/officeDocument/2006/relationships/hyperlink" Target="https://www.bibliaonline.com.br/acf/mc/3" TargetMode="External"/><Relationship Id="rId4" Type="http://schemas.openxmlformats.org/officeDocument/2006/relationships/hyperlink" Target="https://www.bibliaonline.com.br/acf/jo/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mc/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com camiseta preta&#10;&#10;Descrição gerada automaticamente">
            <a:extLst>
              <a:ext uri="{FF2B5EF4-FFF2-40B4-BE49-F238E27FC236}">
                <a16:creationId xmlns:a16="http://schemas.microsoft.com/office/drawing/2014/main" id="{A96705D3-0C84-F5E9-E7EC-CADEFA7D8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116" y="595116"/>
            <a:ext cx="5667768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6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12/05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dirty="0">
                <a:solidFill>
                  <a:srgbClr val="FFC000"/>
                </a:solidFill>
              </a:rPr>
              <a:t>19/05</a:t>
            </a:r>
            <a:r>
              <a:rPr lang="pt-BR" sz="1800" dirty="0">
                <a:solidFill>
                  <a:srgbClr val="FFC000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26/05</a:t>
            </a:r>
            <a:r>
              <a:rPr lang="pt-BR" sz="1800" dirty="0">
                <a:solidFill>
                  <a:schemeClr val="accent2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02/06</a:t>
            </a:r>
            <a:r>
              <a:rPr lang="pt-BR" sz="1800" dirty="0">
                <a:solidFill>
                  <a:schemeClr val="accent2"/>
                </a:solidFill>
              </a:rPr>
              <a:t> – O dia do Senhor na reforma e na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8056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A0A083D-F82A-BA72-2F17-0F4E6B44BB01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E9CD119-E78D-2990-A3C7-40814FCBAE2A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5985729-9FA5-1432-8081-A5E40230349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id="{747CAC6A-D051-7BE2-AC6E-3D512D89B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O DIA DO SENHOR ANTES DOS TEMPOS DE JESUS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PERÍODO PÓS EXÍLIO BABILÔNICO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PERÍODO INTERTESTAMENTÁRIO</a:t>
            </a:r>
          </a:p>
          <a:p>
            <a:r>
              <a:rPr lang="pt-BR" sz="2200" dirty="0">
                <a:latin typeface="Corbel" panose="020B0503020204020204" pitchFamily="34" charset="0"/>
              </a:rPr>
              <a:t>COMO OS RELIGIOSOS NOS TEMPOS DE JESUS LIDAVAM COM O DIA DO SENHOR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QUE A BÍBLIA ORDENAVA COM RELAÇÃO AO DIA DO SENHOR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RELIGIÃO E TRADIÇÃO DE HOMENS</a:t>
            </a:r>
          </a:p>
          <a:p>
            <a:r>
              <a:rPr lang="pt-BR" sz="2200" dirty="0">
                <a:latin typeface="Corbel" panose="020B0503020204020204" pitchFamily="34" charset="0"/>
              </a:rPr>
              <a:t>COMO JESUS LIDAVA COM O DIA DO SENHOR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COMO O SENHOR VIA O SÁBADO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EXEMPLO DO SENHOR NO SÁBADO</a:t>
            </a:r>
          </a:p>
        </p:txBody>
      </p:sp>
    </p:spTree>
    <p:extLst>
      <p:ext uri="{BB962C8B-B14F-4D97-AF65-F5344CB8AC3E}">
        <p14:creationId xmlns:p14="http://schemas.microsoft.com/office/powerpoint/2010/main" val="125406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308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Why Did the Lord Jesus Work on the Sabbath?">
            <a:extLst>
              <a:ext uri="{FF2B5EF4-FFF2-40B4-BE49-F238E27FC236}">
                <a16:creationId xmlns:a16="http://schemas.microsoft.com/office/drawing/2014/main" id="{CD80899F-948D-ACD4-A2CF-5C787CB742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3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309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Lesson 4: Jesus and Sabbath : Frontline Study">
            <a:extLst>
              <a:ext uri="{FF2B5EF4-FFF2-40B4-BE49-F238E27FC236}">
                <a16:creationId xmlns:a16="http://schemas.microsoft.com/office/drawing/2014/main" id="{96E1753F-D159-3E5D-A2CE-197CFE26CA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40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ANTES DOS TEMPOS DE JESUS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844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PERÍODO PÓS EXÍLIO BABILÔNICO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0D8FE-1337-DC1E-FA70-1DEFA6BBDDE3}"/>
              </a:ext>
            </a:extLst>
          </p:cNvPr>
          <p:cNvSpPr txBox="1"/>
          <p:nvPr/>
        </p:nvSpPr>
        <p:spPr>
          <a:xfrm>
            <a:off x="640973" y="1825853"/>
            <a:ext cx="488576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15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Naqueles dias, vi em Judá os que pisavam lagares ao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 traziam trigo que carregavam sobre jumentos; como também vinho, uvas e figos e toda sorte de cargas, que traziam a Jerusalém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 e protestei contra eles por venderem mantimentos neste dia.</a:t>
            </a:r>
            <a:br>
              <a:rPr lang="pt-BR" sz="1600" dirty="0"/>
            </a:br>
            <a:r>
              <a:rPr lang="pt-BR" sz="1600" u="sng" baseline="30000" dirty="0"/>
              <a:t>16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Também habitavam em Jerusalém </a:t>
            </a:r>
            <a:r>
              <a:rPr lang="pt-BR" sz="1600" b="0" i="0" u="sng" dirty="0" err="1">
                <a:effectLst/>
                <a:latin typeface="Roboto" panose="02000000000000000000" pitchFamily="2" charset="0"/>
              </a:rPr>
              <a:t>tírios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 que traziam peixes e toda sorte de mercadorias, que no </a:t>
            </a:r>
            <a:r>
              <a:rPr lang="pt-BR" sz="1600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 vendiam aos filhos de Judá e em Jerusalém.</a:t>
            </a:r>
            <a:br>
              <a:rPr lang="pt-BR" sz="1600" u="sng" dirty="0"/>
            </a:br>
            <a:r>
              <a:rPr lang="pt-BR" sz="1600" baseline="30000" dirty="0"/>
              <a:t>17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Contendi com os nobres de Judá e lhes disse: Que mal é este que fazeis, profanando 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?</a:t>
            </a:r>
            <a:br>
              <a:rPr lang="pt-BR" sz="1600" dirty="0"/>
            </a:br>
            <a:r>
              <a:rPr lang="pt-BR" sz="1600" baseline="30000" dirty="0">
                <a:solidFill>
                  <a:srgbClr val="FFC000"/>
                </a:solidFill>
              </a:rPr>
              <a:t>18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Acaso, não fizeram vossos pais assim, e não trouxe o nosso Deus todo este mal sobre nós e sobre esta cidade? E vós ainda trazeis ira maior sobre Israel, profanando 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641DFB-FA52-9C48-743C-207342A8083A}"/>
              </a:ext>
            </a:extLst>
          </p:cNvPr>
          <p:cNvSpPr txBox="1"/>
          <p:nvPr/>
        </p:nvSpPr>
        <p:spPr>
          <a:xfrm>
            <a:off x="6665261" y="851337"/>
            <a:ext cx="4885766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19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Dando já sombra as portas de Jerusalém antes do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ordenei que se fechassem; e determinei que não se abrissem, senão após 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; às portas coloquei alguns dos meus moços, para que nenhuma carga entrasse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baseline="30000" dirty="0"/>
              <a:t>20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Então, os negociantes e os vendedores de toda sorte de mercadorias pernoitaram fora de Jerusalém, uma ou duas vezes.</a:t>
            </a:r>
            <a:br>
              <a:rPr lang="pt-BR" sz="1600" dirty="0"/>
            </a:br>
            <a:r>
              <a:rPr lang="pt-BR" sz="1600" baseline="30000" dirty="0">
                <a:solidFill>
                  <a:srgbClr val="FFC000"/>
                </a:solidFill>
              </a:rPr>
              <a:t>21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Protestei, pois, contra eles e lhes disse: Por que passais a noite defronte do muro? Se outra vez o fizerdes, lançarei mão sobre vós. Daí em diante não tornaram a vir no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aseline="30000" dirty="0"/>
              <a:t>22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Também mandei aos levitas que se purificassem e viessem guardar as portas, para santificar 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 Também nisto, Deus meu, lembra-te de mim; e perdoa-me segundo a abundância da tua misericórdia.</a:t>
            </a:r>
            <a:br>
              <a:rPr lang="pt-BR" sz="1600" dirty="0"/>
            </a:br>
            <a:r>
              <a:rPr lang="pt-BR" sz="1600" baseline="30000" dirty="0"/>
              <a:t>23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Vi também, naqueles dias, que judeus haviam casado com mulheres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asdoditas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amonitas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 moabitas.</a:t>
            </a:r>
            <a:br>
              <a:rPr lang="pt-BR" sz="1600" dirty="0"/>
            </a:br>
            <a:r>
              <a:rPr lang="pt-BR" sz="1600" u="sng" baseline="30000" dirty="0"/>
              <a:t>24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Seus filhos falavam meio </a:t>
            </a:r>
            <a:r>
              <a:rPr lang="pt-BR" sz="1600" b="0" i="0" u="sng" dirty="0" err="1">
                <a:effectLst/>
                <a:latin typeface="Roboto" panose="02000000000000000000" pitchFamily="2" charset="0"/>
              </a:rPr>
              <a:t>asdodita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 e não sabiam falar judaico, mas a língua de seu respectivo povo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Neemias 13:15-24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59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ANTES DOS TEMPOS DE JESUS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3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PERÍODO INTERTESTAMENTÁRIO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90426A9-52F7-E3AD-DA0A-6813C2200947}"/>
              </a:ext>
            </a:extLst>
          </p:cNvPr>
          <p:cNvSpPr txBox="1"/>
          <p:nvPr/>
        </p:nvSpPr>
        <p:spPr>
          <a:xfrm>
            <a:off x="640973" y="1765603"/>
            <a:ext cx="52891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1" i="0" baseline="30000" dirty="0">
                <a:effectLst/>
              </a:rPr>
              <a:t>29.</a:t>
            </a:r>
            <a:r>
              <a:rPr lang="pt-BR" sz="1600" b="0" i="0" dirty="0">
                <a:effectLst/>
              </a:rPr>
              <a:t>Dois anos após, Antíoco enviou um oficial a cobrar o tributo nas cidades de Judá. Chegou ele a Jerusalém com uma numerosa tropa.*</a:t>
            </a:r>
          </a:p>
          <a:p>
            <a:pPr algn="l"/>
            <a:r>
              <a:rPr lang="pt-BR" sz="1600" b="1" i="0" baseline="30000" dirty="0">
                <a:effectLst/>
              </a:rPr>
              <a:t>30.</a:t>
            </a:r>
            <a:r>
              <a:rPr lang="pt-BR" sz="1600" b="0" i="0" dirty="0">
                <a:effectLst/>
              </a:rPr>
              <a:t>Dirigiu-se aos habitantes com palavras pacíficas, mas astuciosas, nas quais acreditaram. Em seguida, lançou-se de improviso sobre a cidade, pilhou-a seriamente e matou muita gente de Israel.</a:t>
            </a:r>
          </a:p>
          <a:p>
            <a:pPr algn="l"/>
            <a:r>
              <a:rPr lang="pt-BR" sz="1600" b="1" i="0" baseline="30000" dirty="0">
                <a:effectLst/>
              </a:rPr>
              <a:t>31.</a:t>
            </a:r>
            <a:r>
              <a:rPr lang="pt-BR" sz="1600" b="0" i="0" dirty="0">
                <a:effectLst/>
              </a:rPr>
              <a:t>Saqueou-a, incendiou-a, destruiu as casas e os muros em derredor.</a:t>
            </a:r>
          </a:p>
          <a:p>
            <a:pPr algn="l"/>
            <a:r>
              <a:rPr lang="pt-BR" sz="1600" b="1" i="0" baseline="30000" dirty="0">
                <a:effectLst/>
              </a:rPr>
              <a:t>32</a:t>
            </a:r>
            <a:r>
              <a:rPr lang="pt-BR" sz="1600" b="1" i="0" dirty="0">
                <a:effectLst/>
              </a:rPr>
              <a:t>.</a:t>
            </a:r>
            <a:r>
              <a:rPr lang="pt-BR" sz="1600" b="0" i="0" dirty="0">
                <a:effectLst/>
              </a:rPr>
              <a:t>Seus soldados conduziram ao cativeiro as mulheres e as crianças e apoderaram-se do gado.</a:t>
            </a:r>
          </a:p>
          <a:p>
            <a:pPr algn="l"/>
            <a:r>
              <a:rPr lang="pt-BR" sz="1600" b="1" i="0" baseline="30000" dirty="0">
                <a:effectLst/>
              </a:rPr>
              <a:t>33.</a:t>
            </a:r>
            <a:r>
              <a:rPr lang="pt-BR" sz="1600" b="0" i="0" dirty="0">
                <a:effectLst/>
              </a:rPr>
              <a:t>Cercaram a Cidade de Davi com uma extensa e sólida muralha, com possantes torres, tornando-a sua fortaleza.*</a:t>
            </a:r>
          </a:p>
          <a:p>
            <a:pPr algn="l"/>
            <a:r>
              <a:rPr lang="pt-BR" sz="1600" b="1" i="0" baseline="30000" dirty="0">
                <a:effectLst/>
              </a:rPr>
              <a:t>34.</a:t>
            </a:r>
            <a:r>
              <a:rPr lang="pt-BR" sz="1600" b="0" i="0" dirty="0">
                <a:effectLst/>
              </a:rPr>
              <a:t>Instalaram ali uma guarnição brutal de gente sem leis, e se fortificaram.</a:t>
            </a:r>
          </a:p>
          <a:p>
            <a:pPr algn="l"/>
            <a:r>
              <a:rPr lang="pt-BR" sz="1600" b="1" i="0" baseline="30000" dirty="0">
                <a:effectLst/>
              </a:rPr>
              <a:t>35.</a:t>
            </a:r>
            <a:r>
              <a:rPr lang="pt-BR" sz="1600" b="0" i="0" dirty="0">
                <a:effectLst/>
              </a:rPr>
              <a:t>Ajuntaram armas e provisões. Reunindo todos os espólios do saque de Jerusalém, ali os acumularam. Constituíram-se desse modo em grande ameaça.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B5C21C-861C-9FA3-004A-E6EC052BA7D6}"/>
              </a:ext>
            </a:extLst>
          </p:cNvPr>
          <p:cNvSpPr txBox="1"/>
          <p:nvPr/>
        </p:nvSpPr>
        <p:spPr>
          <a:xfrm>
            <a:off x="6261849" y="780906"/>
            <a:ext cx="5463986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300" b="1" i="0" baseline="30000" dirty="0">
                <a:effectLst/>
              </a:rPr>
              <a:t>36.</a:t>
            </a:r>
            <a:r>
              <a:rPr lang="pt-BR" sz="1300" b="0" i="0" dirty="0">
                <a:effectLst/>
              </a:rPr>
              <a:t>Serviram de cilada para o templo, um inimigo constantemente incitado contra o povo de Israel,</a:t>
            </a:r>
          </a:p>
          <a:p>
            <a:pPr algn="l"/>
            <a:r>
              <a:rPr lang="pt-BR" sz="1300" b="1" i="0" baseline="30000" dirty="0">
                <a:effectLst/>
              </a:rPr>
              <a:t>37</a:t>
            </a:r>
            <a:r>
              <a:rPr lang="pt-BR" sz="1300" b="1" i="0" dirty="0">
                <a:effectLst/>
              </a:rPr>
              <a:t>.</a:t>
            </a:r>
            <a:r>
              <a:rPr lang="pt-BR" sz="1300" b="0" i="0" dirty="0">
                <a:effectLst/>
              </a:rPr>
              <a:t>derramando sangue inocente ao redor do templo e profanando o santuário.</a:t>
            </a:r>
          </a:p>
          <a:p>
            <a:pPr algn="l"/>
            <a:r>
              <a:rPr lang="pt-BR" sz="1300" b="1" i="0" baseline="30000" dirty="0">
                <a:effectLst/>
              </a:rPr>
              <a:t>38.</a:t>
            </a:r>
            <a:r>
              <a:rPr lang="pt-BR" sz="1300" b="0" i="0" dirty="0">
                <a:effectLst/>
              </a:rPr>
              <a:t>Por causa deles, os habitantes de Jerusalém fugiram, e só ficaram lá os estrangeiros. Jerusalém tornou-se estranha a seus próprios filhos e estes a abandonaram.</a:t>
            </a:r>
          </a:p>
          <a:p>
            <a:pPr algn="l"/>
            <a:r>
              <a:rPr lang="pt-BR" sz="1300" b="1" i="0" baseline="30000" dirty="0">
                <a:effectLst/>
              </a:rPr>
              <a:t>39</a:t>
            </a:r>
            <a:r>
              <a:rPr lang="pt-BR" sz="1300" b="1" i="0" dirty="0">
                <a:effectLst/>
              </a:rPr>
              <a:t>.</a:t>
            </a:r>
            <a:r>
              <a:rPr lang="pt-BR" sz="1300" b="0" i="0" dirty="0">
                <a:effectLst/>
              </a:rPr>
              <a:t>Seu templo ficou desolado como um deserto</a:t>
            </a:r>
            <a:r>
              <a:rPr lang="pt-BR" sz="1300" b="0" i="0" u="sng" dirty="0">
                <a:solidFill>
                  <a:srgbClr val="FFC000"/>
                </a:solidFill>
                <a:effectLst/>
              </a:rPr>
              <a:t>, seus dias de festa se transformaram em dias de luto, seus sábados</a:t>
            </a:r>
            <a:r>
              <a:rPr lang="pt-BR" sz="1300" b="0" i="0" dirty="0">
                <a:effectLst/>
              </a:rPr>
              <a:t>, em dias de vergonha e sua glória em desonra.</a:t>
            </a:r>
          </a:p>
          <a:p>
            <a:pPr algn="l"/>
            <a:r>
              <a:rPr lang="pt-BR" sz="1300" b="1" i="0" baseline="30000" dirty="0">
                <a:effectLst/>
              </a:rPr>
              <a:t>40.</a:t>
            </a:r>
            <a:r>
              <a:rPr lang="pt-BR" sz="1300" b="0" i="0" dirty="0">
                <a:effectLst/>
              </a:rPr>
              <a:t>Quanto fora ela honrada, agora foi desprezada e sua exaltação converteu-se em tormento.</a:t>
            </a:r>
          </a:p>
          <a:p>
            <a:pPr algn="l"/>
            <a:r>
              <a:rPr lang="pt-BR" sz="1300" b="1" i="0" u="sng" baseline="30000" dirty="0">
                <a:effectLst/>
              </a:rPr>
              <a:t>41.</a:t>
            </a:r>
            <a:r>
              <a:rPr lang="pt-BR" sz="1300" b="0" i="0" u="sng" dirty="0">
                <a:effectLst/>
              </a:rPr>
              <a:t>Então, o rei Antíoco publicou para todo o reino um edito, prescrevendo que todos os povos formassem um único povo.</a:t>
            </a:r>
          </a:p>
          <a:p>
            <a:pPr algn="l"/>
            <a:r>
              <a:rPr lang="pt-BR" sz="1300" b="1" i="0" u="sng" baseline="30000" dirty="0">
                <a:effectLst/>
              </a:rPr>
              <a:t>42.</a:t>
            </a:r>
            <a:r>
              <a:rPr lang="pt-BR" sz="1300" b="0" i="0" u="sng" dirty="0">
                <a:effectLst/>
              </a:rPr>
              <a:t>Cada um devia renunciar a seus costumes particulares. Todos os gentios se conformaram a essa ordem do rei, e</a:t>
            </a:r>
          </a:p>
          <a:p>
            <a:pPr algn="l"/>
            <a:r>
              <a:rPr lang="pt-BR" sz="1300" b="1" i="0" u="sng" baseline="30000" dirty="0">
                <a:effectLst/>
              </a:rPr>
              <a:t>43.</a:t>
            </a:r>
            <a:r>
              <a:rPr lang="pt-BR" sz="1300" b="0" i="0" u="sng" dirty="0">
                <a:effectLst/>
              </a:rPr>
              <a:t>muitos de Israel adotaram a sua religião, sacrificando aos ídolos e </a:t>
            </a:r>
            <a:r>
              <a:rPr lang="pt-BR" sz="1300" b="0" i="0" u="sng" dirty="0">
                <a:solidFill>
                  <a:srgbClr val="FFC000"/>
                </a:solidFill>
                <a:effectLst/>
              </a:rPr>
              <a:t>violando o sábado</a:t>
            </a:r>
            <a:r>
              <a:rPr lang="pt-BR" sz="1300" b="0" i="0" u="sng" dirty="0">
                <a:effectLst/>
              </a:rPr>
              <a:t>.</a:t>
            </a:r>
          </a:p>
          <a:p>
            <a:pPr algn="l"/>
            <a:r>
              <a:rPr lang="pt-BR" sz="1300" b="1" i="0" u="sng" baseline="30000" dirty="0">
                <a:effectLst/>
              </a:rPr>
              <a:t>44.</a:t>
            </a:r>
            <a:r>
              <a:rPr lang="pt-BR" sz="1300" b="0" i="0" u="sng" dirty="0">
                <a:effectLst/>
              </a:rPr>
              <a:t>Por intermédio de mensageiros, o rei enviou, a Jerusalém e às cidades de Judá, cartas prescrevendo que aceitassem os costumes dos outros povos da terra.</a:t>
            </a:r>
          </a:p>
          <a:p>
            <a:pPr algn="l"/>
            <a:r>
              <a:rPr lang="pt-BR" sz="1300" b="1" i="0" baseline="30000" dirty="0">
                <a:effectLst/>
              </a:rPr>
              <a:t>45.</a:t>
            </a:r>
            <a:r>
              <a:rPr lang="pt-BR" sz="1300" b="0" i="0" dirty="0">
                <a:effectLst/>
              </a:rPr>
              <a:t>Deviam suprimir holocaustos, sacrifícios e libações no templo;</a:t>
            </a:r>
            <a:r>
              <a:rPr lang="pt-BR" sz="1300" b="0" i="0" u="sng" dirty="0">
                <a:solidFill>
                  <a:srgbClr val="FFC000"/>
                </a:solidFill>
                <a:effectLst/>
              </a:rPr>
              <a:t> violar os sábados e as festas</a:t>
            </a:r>
            <a:r>
              <a:rPr lang="pt-BR" sz="1300" b="0" i="0" dirty="0">
                <a:effectLst/>
              </a:rPr>
              <a:t>;</a:t>
            </a:r>
          </a:p>
          <a:p>
            <a:pPr algn="l"/>
            <a:r>
              <a:rPr lang="pt-BR" sz="1300" b="1" i="0" baseline="30000" dirty="0">
                <a:effectLst/>
              </a:rPr>
              <a:t>46.</a:t>
            </a:r>
            <a:r>
              <a:rPr lang="pt-BR" sz="1300" b="0" i="0" dirty="0">
                <a:effectLst/>
              </a:rPr>
              <a:t>profanar o santuário e os santos;</a:t>
            </a:r>
          </a:p>
          <a:p>
            <a:pPr algn="l"/>
            <a:r>
              <a:rPr lang="pt-BR" sz="1300" b="1" i="0" baseline="30000" dirty="0">
                <a:effectLst/>
              </a:rPr>
              <a:t>47.</a:t>
            </a:r>
            <a:r>
              <a:rPr lang="pt-BR" sz="1300" b="0" i="0" dirty="0">
                <a:effectLst/>
              </a:rPr>
              <a:t>eri­gir altares, templos e ídolos; sacrificar porcos e outros animais impuros.</a:t>
            </a:r>
          </a:p>
          <a:p>
            <a:pPr algn="l"/>
            <a:r>
              <a:rPr lang="pt-BR" sz="1300" b="1" i="0" baseline="30000" dirty="0">
                <a:effectLst/>
              </a:rPr>
              <a:t>48.</a:t>
            </a:r>
            <a:r>
              <a:rPr lang="pt-BR" sz="1300" b="0" i="0" dirty="0">
                <a:effectLst/>
              </a:rPr>
              <a:t>Deviam também deixar seus filhos incir­cun­cidados e macular suas almas com toda sorte de impurezas e abominações, de maneira</a:t>
            </a:r>
          </a:p>
          <a:p>
            <a:pPr algn="l"/>
            <a:r>
              <a:rPr lang="pt-BR" sz="1300" b="1" i="0" baseline="30000" dirty="0">
                <a:effectLst/>
              </a:rPr>
              <a:t>49.</a:t>
            </a:r>
            <a:r>
              <a:rPr lang="pt-BR" sz="1300" b="0" i="0" u="sng" dirty="0">
                <a:effectLst/>
              </a:rPr>
              <a:t>a obrigarem-nos a esquecer a Lei e a transgredir as prescrições</a:t>
            </a:r>
            <a:r>
              <a:rPr lang="pt-BR" sz="1300" b="0" i="0" dirty="0">
                <a:effectLst/>
              </a:rPr>
              <a:t>.</a:t>
            </a:r>
          </a:p>
          <a:p>
            <a:pPr algn="l"/>
            <a:r>
              <a:rPr lang="pt-BR" sz="1300" b="1" i="0" baseline="30000" dirty="0">
                <a:effectLst/>
              </a:rPr>
              <a:t>50.</a:t>
            </a:r>
            <a:r>
              <a:rPr lang="pt-BR" sz="1300" b="0" i="0" dirty="0">
                <a:solidFill>
                  <a:srgbClr val="FFC000"/>
                </a:solidFill>
                <a:effectLst/>
              </a:rPr>
              <a:t>Todo aquele que não obedecesse à ordem do rei seria morto</a:t>
            </a:r>
            <a:r>
              <a:rPr lang="pt-BR" sz="1300" b="0" i="0" dirty="0">
                <a:effectLst/>
              </a:rPr>
              <a:t>. </a:t>
            </a:r>
            <a:br>
              <a:rPr lang="pt-BR" sz="1300" b="0" i="0" dirty="0">
                <a:effectLst/>
              </a:rPr>
            </a:br>
            <a:r>
              <a:rPr lang="pt-BR" sz="1200" dirty="0">
                <a:solidFill>
                  <a:srgbClr val="00B0F0"/>
                </a:solidFill>
              </a:rPr>
              <a:t>1Macabeus 1.29-50</a:t>
            </a:r>
          </a:p>
        </p:txBody>
      </p:sp>
    </p:spTree>
    <p:extLst>
      <p:ext uri="{BB962C8B-B14F-4D97-AF65-F5344CB8AC3E}">
        <p14:creationId xmlns:p14="http://schemas.microsoft.com/office/powerpoint/2010/main" val="3545053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ANTES DOS TEMPOS DE JESUS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3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PERÍODO INTERTESTAMENTÁRIO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90426A9-52F7-E3AD-DA0A-6813C2200947}"/>
              </a:ext>
            </a:extLst>
          </p:cNvPr>
          <p:cNvSpPr txBox="1"/>
          <p:nvPr/>
        </p:nvSpPr>
        <p:spPr>
          <a:xfrm>
            <a:off x="640973" y="1765603"/>
            <a:ext cx="528918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500" b="0" i="0" baseline="30000" dirty="0">
                <a:effectLst/>
              </a:rPr>
              <a:t>19</a:t>
            </a:r>
            <a:r>
              <a:rPr lang="pt-BR" sz="1500" b="0" i="0" dirty="0">
                <a:effectLst/>
              </a:rPr>
              <a:t> </a:t>
            </a:r>
            <a:r>
              <a:rPr lang="pt-BR" sz="1500" b="0" i="0" dirty="0" err="1">
                <a:effectLst/>
              </a:rPr>
              <a:t>Matatias</a:t>
            </a:r>
            <a:r>
              <a:rPr lang="pt-BR" sz="1500" b="0" i="0" dirty="0">
                <a:effectLst/>
              </a:rPr>
              <a:t> respondeu-lhes: Ainda mesmo que todas as nações que se acham no reino do rei o escutassem, de modo que todos renegassem a fé de seus pais e aquiescessem às suas ordens,</a:t>
            </a:r>
          </a:p>
          <a:p>
            <a:pPr algn="just"/>
            <a:r>
              <a:rPr lang="pt-BR" sz="1500" b="0" i="0" baseline="30000" dirty="0">
                <a:effectLst/>
              </a:rPr>
              <a:t>20</a:t>
            </a:r>
            <a:r>
              <a:rPr lang="pt-BR" sz="1500" b="0" i="0" dirty="0">
                <a:effectLst/>
              </a:rPr>
              <a:t> eu, meus filhos e meus irmãos, perseveraremos na Aliança concluída por nossos antepassados.</a:t>
            </a:r>
          </a:p>
          <a:p>
            <a:pPr algn="just"/>
            <a:r>
              <a:rPr lang="pt-BR" sz="1500" b="0" i="0" baseline="30000" dirty="0">
                <a:effectLst/>
              </a:rPr>
              <a:t>21</a:t>
            </a:r>
            <a:r>
              <a:rPr lang="pt-BR" sz="1500" b="0" i="0" dirty="0">
                <a:effectLst/>
              </a:rPr>
              <a:t> Que Deus nos preserve de abandonar a lei e os mandamentos!</a:t>
            </a:r>
          </a:p>
          <a:p>
            <a:pPr algn="just"/>
            <a:r>
              <a:rPr lang="pt-BR" sz="1500" b="0" i="0" baseline="30000" dirty="0">
                <a:effectLst/>
              </a:rPr>
              <a:t>22</a:t>
            </a:r>
            <a:r>
              <a:rPr lang="pt-BR" sz="1500" b="0" i="0" dirty="0">
                <a:effectLst/>
              </a:rPr>
              <a:t> Não obedeceremos a essas ordens do rei e não nos desviaremos de nossa religião, nem para a direita, nem para a esquerda.</a:t>
            </a:r>
          </a:p>
          <a:p>
            <a:pPr algn="just"/>
            <a:r>
              <a:rPr lang="pt-BR" sz="1500" b="0" i="0" baseline="30000" dirty="0">
                <a:effectLst/>
              </a:rPr>
              <a:t>23</a:t>
            </a:r>
            <a:r>
              <a:rPr lang="pt-BR" sz="1500" b="0" i="0" dirty="0">
                <a:effectLst/>
              </a:rPr>
              <a:t> Mal acabara de falar, eis que um judeu se adiantou para sacrificar no altar de </a:t>
            </a:r>
            <a:r>
              <a:rPr lang="pt-BR" sz="1500" b="0" i="0" dirty="0" err="1">
                <a:effectLst/>
              </a:rPr>
              <a:t>Modin</a:t>
            </a:r>
            <a:r>
              <a:rPr lang="pt-BR" sz="1500" b="0" i="0" dirty="0">
                <a:effectLst/>
              </a:rPr>
              <a:t>, à vista de todos, conforme as ordens do rei.</a:t>
            </a:r>
          </a:p>
          <a:p>
            <a:pPr algn="just"/>
            <a:r>
              <a:rPr lang="pt-BR" sz="1500" b="0" i="0" baseline="30000" dirty="0">
                <a:effectLst/>
              </a:rPr>
              <a:t>24</a:t>
            </a:r>
            <a:r>
              <a:rPr lang="pt-BR" sz="1500" b="0" i="0" dirty="0">
                <a:effectLst/>
              </a:rPr>
              <a:t> Viu-o </a:t>
            </a:r>
            <a:r>
              <a:rPr lang="pt-BR" sz="1500" b="0" i="0" dirty="0" err="1">
                <a:effectLst/>
              </a:rPr>
              <a:t>Matatias</a:t>
            </a:r>
            <a:r>
              <a:rPr lang="pt-BR" sz="1500" b="0" i="0" dirty="0">
                <a:effectLst/>
              </a:rPr>
              <a:t> e, no ardor de seu zelo, sentiu estremecerem-se suas entranhas. Num ímpeto de justa cólera arrojou-se e matou o homem no altar.</a:t>
            </a:r>
          </a:p>
          <a:p>
            <a:pPr algn="just"/>
            <a:r>
              <a:rPr lang="pt-BR" sz="1500" b="0" i="0" baseline="30000" dirty="0">
                <a:effectLst/>
              </a:rPr>
              <a:t>25</a:t>
            </a:r>
            <a:r>
              <a:rPr lang="pt-BR" sz="1500" b="0" i="0" dirty="0">
                <a:effectLst/>
              </a:rPr>
              <a:t> Matou ao mesmo tempo o oficial incumbido da ordem de sacrificar e demoliu o altar.</a:t>
            </a:r>
          </a:p>
          <a:p>
            <a:pPr algn="just"/>
            <a:r>
              <a:rPr lang="pt-BR" sz="1500" b="0" i="0" baseline="30000" dirty="0">
                <a:effectLst/>
              </a:rPr>
              <a:t>26</a:t>
            </a:r>
            <a:r>
              <a:rPr lang="pt-BR" sz="1500" b="0" i="0" dirty="0">
                <a:effectLst/>
              </a:rPr>
              <a:t> Com semelhante gesto mostrou ele seu amor pela lei, como agiu </a:t>
            </a:r>
            <a:r>
              <a:rPr lang="pt-BR" sz="1500" b="0" i="0" dirty="0" err="1">
                <a:effectLst/>
              </a:rPr>
              <a:t>Finéias</a:t>
            </a:r>
            <a:r>
              <a:rPr lang="pt-BR" sz="1500" b="0" i="0" dirty="0">
                <a:effectLst/>
              </a:rPr>
              <a:t> a respeito de </a:t>
            </a:r>
            <a:r>
              <a:rPr lang="pt-BR" sz="1500" b="0" i="0" dirty="0" err="1">
                <a:effectLst/>
              </a:rPr>
              <a:t>Zamri</a:t>
            </a:r>
            <a:r>
              <a:rPr lang="pt-BR" sz="1500" b="0" i="0" dirty="0">
                <a:effectLst/>
              </a:rPr>
              <a:t>, filho de Salum.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B5C21C-861C-9FA3-004A-E6EC052BA7D6}"/>
              </a:ext>
            </a:extLst>
          </p:cNvPr>
          <p:cNvSpPr txBox="1"/>
          <p:nvPr/>
        </p:nvSpPr>
        <p:spPr>
          <a:xfrm>
            <a:off x="6261849" y="901929"/>
            <a:ext cx="5463986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b="0" i="0" baseline="30000" dirty="0">
                <a:effectLst/>
              </a:rPr>
              <a:t>27</a:t>
            </a:r>
            <a:r>
              <a:rPr lang="pt-BR" sz="1200" b="0" i="0" dirty="0">
                <a:effectLst/>
              </a:rPr>
              <a:t> Em altos brados </a:t>
            </a:r>
            <a:r>
              <a:rPr lang="pt-BR" sz="1200" b="0" i="0" dirty="0" err="1">
                <a:effectLst/>
              </a:rPr>
              <a:t>Matatias</a:t>
            </a:r>
            <a:r>
              <a:rPr lang="pt-BR" sz="1200" b="0" i="0" dirty="0">
                <a:effectLst/>
              </a:rPr>
              <a:t> elevou a voz então na cidade: Quem for fiel à lei e permanecer firme na Aliança, saia e siga-me.</a:t>
            </a:r>
          </a:p>
          <a:p>
            <a:pPr algn="just"/>
            <a:r>
              <a:rPr lang="pt-BR" sz="1200" b="0" i="0" baseline="30000" dirty="0">
                <a:effectLst/>
              </a:rPr>
              <a:t>28 </a:t>
            </a:r>
            <a:r>
              <a:rPr lang="pt-BR" sz="1200" b="0" i="0" dirty="0">
                <a:effectLst/>
              </a:rPr>
              <a:t>Assim, com seus filhos, fugiu em direção às montanhas, abandonando todos os seus bens na cidade.</a:t>
            </a:r>
          </a:p>
          <a:p>
            <a:pPr algn="just"/>
            <a:r>
              <a:rPr lang="pt-BR" sz="1200" b="0" i="0" baseline="30000" dirty="0">
                <a:effectLst/>
              </a:rPr>
              <a:t>29</a:t>
            </a:r>
            <a:r>
              <a:rPr lang="pt-BR" sz="1200" b="0" i="0" dirty="0">
                <a:effectLst/>
              </a:rPr>
              <a:t> Então, uma grande parte dos que procuravam a lei e a justiça, encaminhou-se para o deserto.</a:t>
            </a:r>
          </a:p>
          <a:p>
            <a:pPr algn="just"/>
            <a:r>
              <a:rPr lang="pt-BR" sz="1200" b="0" i="0" baseline="30000" dirty="0">
                <a:effectLst/>
              </a:rPr>
              <a:t>30</a:t>
            </a:r>
            <a:r>
              <a:rPr lang="pt-BR" sz="1200" b="0" i="0" dirty="0">
                <a:effectLst/>
              </a:rPr>
              <a:t> Ali refugiaram-se, com seus filhos, suas mulheres e seus rebanhos, porque a perseguição se encarniçava contra eles.</a:t>
            </a:r>
          </a:p>
          <a:p>
            <a:pPr algn="just"/>
            <a:r>
              <a:rPr lang="pt-BR" sz="1200" b="0" i="0" baseline="30000" dirty="0">
                <a:effectLst/>
              </a:rPr>
              <a:t>31</a:t>
            </a:r>
            <a:r>
              <a:rPr lang="pt-BR" sz="1200" b="0" i="0" dirty="0">
                <a:effectLst/>
              </a:rPr>
              <a:t> Contaram aos oficiais do rei e às forças acantonadas em Jerusalém, na cidadela de Davi, que certo número de judeus, culpáveis de terem transgredido a ordem real, havia descido ao deserto, para ali se ocultar e que muitos se haviam precipitado em seu seguimento.</a:t>
            </a:r>
          </a:p>
          <a:p>
            <a:pPr algn="just"/>
            <a:r>
              <a:rPr lang="pt-BR" sz="1200" b="0" i="0" baseline="30000" dirty="0">
                <a:effectLst/>
              </a:rPr>
              <a:t>32</a:t>
            </a:r>
            <a:r>
              <a:rPr lang="pt-BR" sz="1200" b="0" i="0" dirty="0">
                <a:effectLst/>
              </a:rPr>
              <a:t> Os sírios arremessaram-se ao encalço deles e os alcançaram, depois se prepararam para agredi-los no dia de </a:t>
            </a:r>
            <a:r>
              <a:rPr lang="pt-BR" sz="1200" b="0" i="0" dirty="0">
                <a:solidFill>
                  <a:schemeClr val="accent2"/>
                </a:solidFill>
                <a:effectLst/>
              </a:rPr>
              <a:t>sábado</a:t>
            </a:r>
            <a:r>
              <a:rPr lang="pt-BR" sz="1200" b="0" i="0" dirty="0">
                <a:effectLst/>
              </a:rPr>
              <a:t>.</a:t>
            </a:r>
          </a:p>
          <a:p>
            <a:pPr algn="just"/>
            <a:r>
              <a:rPr lang="pt-BR" sz="1200" b="0" i="0" baseline="30000" dirty="0">
                <a:effectLst/>
              </a:rPr>
              <a:t>33</a:t>
            </a:r>
            <a:r>
              <a:rPr lang="pt-BR" sz="1200" b="0" i="0" dirty="0">
                <a:effectLst/>
              </a:rPr>
              <a:t> Isso basta, agora, gritaram-lhes eles, saí, obedecei à ordem do rei, e vivereis.</a:t>
            </a:r>
          </a:p>
          <a:p>
            <a:pPr algn="just"/>
            <a:r>
              <a:rPr lang="pt-BR" sz="1200" b="0" i="0" baseline="30000" dirty="0">
                <a:effectLst/>
              </a:rPr>
              <a:t>34</a:t>
            </a:r>
            <a:r>
              <a:rPr lang="pt-BR" sz="1200" b="0" i="0" dirty="0">
                <a:effectLst/>
              </a:rPr>
              <a:t> 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Não sairemos, replicaram os judeus, e nem obedeceremos ao rei, com a profanação do dia de </a:t>
            </a:r>
            <a:r>
              <a:rPr lang="pt-BR" sz="1200" b="0" i="0" dirty="0">
                <a:solidFill>
                  <a:schemeClr val="accent2"/>
                </a:solidFill>
                <a:effectLst/>
              </a:rPr>
              <a:t>sábado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.</a:t>
            </a:r>
          </a:p>
          <a:p>
            <a:pPr algn="just"/>
            <a:r>
              <a:rPr lang="pt-BR" sz="1200" b="0" i="0" baseline="30000" dirty="0">
                <a:solidFill>
                  <a:srgbClr val="FFC000"/>
                </a:solidFill>
                <a:effectLst/>
              </a:rPr>
              <a:t>35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 Instantaneamente os sírios travaram combate contra eles,</a:t>
            </a:r>
          </a:p>
          <a:p>
            <a:pPr algn="just"/>
            <a:r>
              <a:rPr lang="pt-BR" sz="1200" b="0" i="0" baseline="30000" dirty="0">
                <a:solidFill>
                  <a:srgbClr val="FFC000"/>
                </a:solidFill>
                <a:effectLst/>
              </a:rPr>
              <a:t>36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 mas eles não responderam, não atiraram uma pedra e não barricaram seu refúgio.</a:t>
            </a:r>
          </a:p>
          <a:p>
            <a:pPr algn="just"/>
            <a:r>
              <a:rPr lang="pt-BR" sz="1200" b="0" i="0" baseline="30000" dirty="0">
                <a:solidFill>
                  <a:srgbClr val="FFC000"/>
                </a:solidFill>
                <a:effectLst/>
              </a:rPr>
              <a:t>37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 Que morramos todos inocentes! O céu e a terra nos servirão de testemunha, de que nos matais injustamente.</a:t>
            </a:r>
          </a:p>
          <a:p>
            <a:pPr algn="just"/>
            <a:r>
              <a:rPr lang="pt-BR" sz="1200" b="0" i="0" baseline="30000" dirty="0">
                <a:solidFill>
                  <a:srgbClr val="FFC000"/>
                </a:solidFill>
                <a:effectLst/>
              </a:rPr>
              <a:t>38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 E foi assim que os inimigos se lançaram sobre eles em dia de </a:t>
            </a:r>
            <a:r>
              <a:rPr lang="pt-BR" sz="1200" b="0" i="0" dirty="0">
                <a:solidFill>
                  <a:schemeClr val="accent2"/>
                </a:solidFill>
                <a:effectLst/>
              </a:rPr>
              <a:t>sábado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, morrendo eles, suas mulheres e seus filhos, com seu gado, em número de mil.</a:t>
            </a:r>
          </a:p>
          <a:p>
            <a:pPr algn="just"/>
            <a:r>
              <a:rPr lang="pt-BR" sz="1200" b="0" i="0" baseline="30000" dirty="0">
                <a:effectLst/>
              </a:rPr>
              <a:t>39</a:t>
            </a:r>
            <a:r>
              <a:rPr lang="pt-BR" sz="1200" b="0" i="0" dirty="0">
                <a:effectLst/>
              </a:rPr>
              <a:t> </a:t>
            </a:r>
            <a:r>
              <a:rPr lang="pt-BR" sz="1200" b="0" i="0" dirty="0" err="1">
                <a:effectLst/>
              </a:rPr>
              <a:t>Matatias</a:t>
            </a:r>
            <a:r>
              <a:rPr lang="pt-BR" sz="1200" b="0" i="0" dirty="0">
                <a:effectLst/>
              </a:rPr>
              <a:t> e seus amigos o souberam e comoveram-se muito,</a:t>
            </a:r>
          </a:p>
          <a:p>
            <a:pPr algn="just"/>
            <a:r>
              <a:rPr lang="pt-BR" sz="1200" b="0" i="0" baseline="30000" dirty="0">
                <a:effectLst/>
              </a:rPr>
              <a:t>40</a:t>
            </a:r>
            <a:r>
              <a:rPr lang="pt-BR" sz="1200" b="0" i="0" dirty="0">
                <a:effectLst/>
              </a:rPr>
              <a:t> mas disseram uns aos outros: Se todos nós agirmos como nossos irmãos, e se não pelejarmos contra os estrangeiros para pormos a salvo nossas vidas e nossas leis, exterminar-nos-ão bem depressa da terra.</a:t>
            </a:r>
          </a:p>
          <a:p>
            <a:pPr algn="just"/>
            <a:r>
              <a:rPr lang="pt-BR" sz="1200" b="0" i="0" baseline="30000" dirty="0">
                <a:effectLst/>
              </a:rPr>
              <a:t>41</a:t>
            </a:r>
            <a:r>
              <a:rPr lang="pt-BR" sz="1200" b="0" i="0" dirty="0">
                <a:effectLst/>
              </a:rPr>
              <a:t> Tomaram, pois, naquele dia a seguinte resolução: Mesmo que nos ataquem em dia de </a:t>
            </a:r>
            <a:r>
              <a:rPr lang="pt-BR" sz="1200" b="0" i="0" dirty="0">
                <a:solidFill>
                  <a:schemeClr val="accent2"/>
                </a:solidFill>
                <a:effectLst/>
              </a:rPr>
              <a:t>sábado</a:t>
            </a:r>
            <a:r>
              <a:rPr lang="pt-BR" sz="1200" b="0" i="0" dirty="0">
                <a:effectLst/>
              </a:rPr>
              <a:t>, pugnaremos contra eles e não nos deixaremos matar a todos nós, como o fizeram nossos irmãos no seu esconderijo.</a:t>
            </a:r>
          </a:p>
          <a:p>
            <a:pPr algn="just"/>
            <a:r>
              <a:rPr lang="pt-BR" sz="1200" dirty="0">
                <a:solidFill>
                  <a:srgbClr val="00B0F0"/>
                </a:solidFill>
              </a:rPr>
              <a:t>1Macabeus 2.19-41</a:t>
            </a:r>
          </a:p>
        </p:txBody>
      </p:sp>
    </p:spTree>
    <p:extLst>
      <p:ext uri="{BB962C8B-B14F-4D97-AF65-F5344CB8AC3E}">
        <p14:creationId xmlns:p14="http://schemas.microsoft.com/office/powerpoint/2010/main" val="204791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ANTES DOS TEMPOS DE JESUS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3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PERÍODO INTERTESTAMENTÁRIO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886933-ADE6-26A0-BBA1-C765DF3B4814}"/>
              </a:ext>
            </a:extLst>
          </p:cNvPr>
          <p:cNvSpPr txBox="1"/>
          <p:nvPr/>
        </p:nvSpPr>
        <p:spPr>
          <a:xfrm>
            <a:off x="640973" y="2021097"/>
            <a:ext cx="10560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0" i="0" dirty="0">
                <a:effectLst/>
              </a:rPr>
              <a:t>"Durante o período intertestamentário, o</a:t>
            </a:r>
            <a:r>
              <a:rPr lang="pt-BR" b="0" i="0" dirty="0">
                <a:solidFill>
                  <a:srgbClr val="FFC000"/>
                </a:solidFill>
                <a:effectLst/>
              </a:rPr>
              <a:t> Sábado foi marcado por uma forte consciência de que a sobrevivência de Israel como nação dependia de um apego rígido à observância desse dia</a:t>
            </a:r>
            <a:r>
              <a:rPr lang="pt-BR" b="0" i="0" dirty="0">
                <a:effectLst/>
              </a:rPr>
              <a:t>. Afastando-se da tradicional profanação </a:t>
            </a:r>
            <a:r>
              <a:rPr lang="pt-BR" b="0" i="0" dirty="0" err="1">
                <a:effectLst/>
              </a:rPr>
              <a:t>pré</a:t>
            </a:r>
            <a:r>
              <a:rPr lang="pt-BR" b="0" i="0" dirty="0">
                <a:effectLst/>
              </a:rPr>
              <a:t>-exílica,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os judeus mantiveram sua lealdade ao Sábado mesmo diante dos mais severos conflitos com os selêucidas e os romanos. Mas, na parte final do período intertestamentário, os mestres do judaísmo começaram a enaltecer o Sábado como a mais importante instituição judaica. Removido do contexto da graça em que havia originalmente instituído por Deus, o Sábado foi revestido de um acentuado legalismo, passando a ser considerado um fim em si mesmo</a:t>
            </a:r>
            <a:r>
              <a:rPr lang="pt-BR" b="0" i="0" dirty="0">
                <a:effectLst/>
              </a:rPr>
              <a:t>." </a:t>
            </a:r>
          </a:p>
          <a:p>
            <a:r>
              <a:rPr lang="pt-BR" b="0" i="1" dirty="0" err="1">
                <a:effectLst/>
              </a:rPr>
              <a:t>Timm</a:t>
            </a:r>
            <a:r>
              <a:rPr lang="pt-BR" b="0" i="1" dirty="0">
                <a:effectLst/>
              </a:rPr>
              <a:t>, Alberto, </a:t>
            </a:r>
            <a:r>
              <a:rPr lang="pt-BR" i="1" dirty="0"/>
              <a:t>O sábado na Bíblia </a:t>
            </a:r>
            <a:r>
              <a:rPr lang="pt-BR" b="0" i="1" dirty="0">
                <a:effectLst/>
              </a:rPr>
              <a:t>pg. 122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710901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OS RELIGIOSOS LIDAVAM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624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QUE A BÍBLIA ORDENA COM RELAÇÃO AO DIA DO SENHOR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0699AD-C424-3251-EF73-0B685CB8D0FB}"/>
              </a:ext>
            </a:extLst>
          </p:cNvPr>
          <p:cNvSpPr txBox="1"/>
          <p:nvPr/>
        </p:nvSpPr>
        <p:spPr>
          <a:xfrm>
            <a:off x="640973" y="1751576"/>
            <a:ext cx="1135380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 abençoou Deus o dia sétimo e o santificou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; porque nele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descansou de toda a obra 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que, como Criador, fizera. 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Gn 2:3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 dirty="0">
              <a:solidFill>
                <a:srgbClr val="00B0F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effectLst/>
                <a:latin typeface="Roboto" panose="02000000000000000000" pitchFamily="2" charset="0"/>
              </a:rPr>
              <a:t>Respondeu-lhes ele: Isto é o que disse o Senhor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: Amanhã é repouso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o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santo sábado do Senhor 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; o que quiserdes cozer no forno, cozei-o, e o que quiserdes cozer em água, cozei-o em água; e tudo o que sobrar separai, guardando para a manhã seguinte. </a:t>
            </a:r>
            <a:r>
              <a:rPr lang="pt-BR" sz="1400" dirty="0">
                <a:solidFill>
                  <a:srgbClr val="00B0F0"/>
                </a:solidFill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 16:23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 b="0" i="0" dirty="0"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effectLst/>
                <a:latin typeface="Roboto" panose="02000000000000000000" pitchFamily="2" charset="0"/>
              </a:rPr>
              <a:t>Considerai que o Senhor vos deu o sábado; por isso, ele, no sexto dia, vos dá pão para dois dias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; cada um fique onde está, ninguém saia do seu lugar no sétimo dia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 </a:t>
            </a:r>
            <a:r>
              <a:rPr lang="pt-BR" sz="1400" dirty="0">
                <a:solidFill>
                  <a:srgbClr val="00B0F0"/>
                </a:solidFill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 16:29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 b="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Lembra-te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do dia de sábado, para o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santificar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 </a:t>
            </a:r>
            <a:r>
              <a:rPr lang="pt-BR" sz="1400" dirty="0">
                <a:solidFill>
                  <a:srgbClr val="00B0F0"/>
                </a:solidFill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 20:8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 dirty="0">
              <a:solidFill>
                <a:srgbClr val="00B0F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não farás nenhum trabalho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nem tu, nem o teu filho, nem a tua filha, nem o teu servo, nem a tua serva, nem o teu animal, nem o forasteiro das tuas portas para dentro; </a:t>
            </a:r>
            <a:r>
              <a:rPr lang="pt-BR" sz="1400" dirty="0">
                <a:solidFill>
                  <a:srgbClr val="00B0F0"/>
                </a:solidFill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 20:10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 dirty="0">
              <a:solidFill>
                <a:srgbClr val="00B0F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effectLst/>
                <a:latin typeface="Roboto" panose="02000000000000000000" pitchFamily="2" charset="0"/>
              </a:rPr>
              <a:t>Assim diz o Senhor : Guardai-vos por amor da vossa alma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não carregueis cargas no dia de sábado, nem as introduzais pelas portas de Jerusalém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; </a:t>
            </a:r>
            <a:r>
              <a:rPr lang="pt-BR" sz="1400" dirty="0">
                <a:solidFill>
                  <a:srgbClr val="00B0F0"/>
                </a:solidFill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Jr 17:21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  <a:b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</a:br>
            <a:endParaRPr lang="pt-BR" sz="1400" b="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não tireis cargas de vossa casa no dia de 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nem façais obra alguma; antes,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santificai o dia de 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como ordenei a vossos pais. 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Jr 17:22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0" i="0" dirty="0">
                <a:effectLst/>
                <a:latin typeface="Roboto" panose="02000000000000000000" pitchFamily="2" charset="0"/>
              </a:rPr>
              <a:t>Se desviares o pé de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profanar o sábado e de cuidar dos teus próprios interesses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no meu santo dia; se chamares ao sábado deleitoso e santo dia do Senhor , digno de honra, e o honrares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não seguindo os teus caminhos, não pretendendo fazer a tua própria vontade, nem falando palavras vãs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 58:13</a:t>
            </a:r>
            <a:r>
              <a:rPr lang="pt-BR" sz="14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  <a:endParaRPr lang="pt-BR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422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OS RELIGIOSOS LIDAVAM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624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QUE A BÍBLIA ORDENA COM RELAÇÃO AO DIA DO SENHOR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0699AD-C424-3251-EF73-0B685CB8D0FB}"/>
              </a:ext>
            </a:extLst>
          </p:cNvPr>
          <p:cNvSpPr txBox="1"/>
          <p:nvPr/>
        </p:nvSpPr>
        <p:spPr>
          <a:xfrm>
            <a:off x="640973" y="1818811"/>
            <a:ext cx="113538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Bem-aventurado o homem </a:t>
            </a:r>
            <a:r>
              <a:rPr lang="pt-BR" b="0" i="0" dirty="0">
                <a:effectLst/>
                <a:latin typeface="Roboto" panose="02000000000000000000" pitchFamily="2" charset="0"/>
              </a:rPr>
              <a:t>que faz isto, e o filho do homem que nisto se firma, que se guarda de profanar o sábado e guarda a sua mão de cometer algum mal. 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 56:2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)</a:t>
            </a:r>
            <a:b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</a:br>
            <a:endParaRPr lang="pt-BR" b="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  <a:latin typeface="Roboto" panose="02000000000000000000" pitchFamily="2" charset="0"/>
              </a:rPr>
              <a:t>Aos eunucos que guardam os meus sábados,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escolhem aquilo que me agrada e abraçam a minha aliança</a:t>
            </a:r>
            <a:r>
              <a:rPr lang="pt-BR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b="0" i="0" dirty="0">
                <a:effectLst/>
                <a:latin typeface="Roboto" panose="02000000000000000000" pitchFamily="2" charset="0"/>
              </a:rPr>
            </a:br>
            <a:r>
              <a:rPr lang="pt-BR" b="0" i="0" dirty="0">
                <a:effectLst/>
                <a:latin typeface="Roboto" panose="02000000000000000000" pitchFamily="2" charset="0"/>
              </a:rPr>
              <a:t>todos os que guardam o sábado, não o profanando, e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abraçam a minha aliança</a:t>
            </a:r>
            <a:r>
              <a:rPr lang="pt-BR" b="0" i="0" dirty="0">
                <a:effectLst/>
                <a:latin typeface="Roboto" panose="02000000000000000000" pitchFamily="2" charset="0"/>
              </a:rPr>
              <a:t>, 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 56:4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,6)</a:t>
            </a:r>
            <a:b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</a:br>
            <a:endParaRPr lang="pt-BR" b="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  <a:latin typeface="Roboto" panose="02000000000000000000" pitchFamily="2" charset="0"/>
              </a:rPr>
              <a:t>Se desviares o pé de profanar o sábado e de cuidar dos teus próprios interesses no meu santo dia;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se chamares ao sábado deleitoso e santo dia do Senhor , digno de honra, e o honrares</a:t>
            </a:r>
            <a:r>
              <a:rPr lang="pt-BR" b="0" i="0" dirty="0">
                <a:effectLst/>
                <a:latin typeface="Roboto" panose="02000000000000000000" pitchFamily="2" charset="0"/>
              </a:rPr>
              <a:t> não seguindo os teus caminhos, não pretendendo fazer a tua própria vontade, nem falando palavras vãs,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então, te deleitarás no Senhor . Eu te farei cavalgar sobre os altos da terra e te sustentarei com a herança de Jacó, teu pai, porque a boca do Senhor o disse</a:t>
            </a:r>
            <a:r>
              <a:rPr lang="pt-BR" b="0" i="0" dirty="0">
                <a:effectLst/>
                <a:latin typeface="Roboto" panose="02000000000000000000" pitchFamily="2" charset="0"/>
              </a:rPr>
              <a:t>. </a:t>
            </a:r>
            <a:r>
              <a:rPr lang="pt-BR" dirty="0">
                <a:solidFill>
                  <a:srgbClr val="00B0F0"/>
                </a:solidFill>
              </a:rPr>
              <a:t>(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 58:13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,14)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0B0F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834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OS RELIGIOSOS LIDAVAM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19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RELIGIÃO E TRADIÇÃO DE HOMENS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B0E430F-F90F-CAB5-D302-B961F853DD77}"/>
              </a:ext>
            </a:extLst>
          </p:cNvPr>
          <p:cNvSpPr txBox="1"/>
          <p:nvPr/>
        </p:nvSpPr>
        <p:spPr>
          <a:xfrm>
            <a:off x="640973" y="1720840"/>
            <a:ext cx="64052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500" b="0" i="0" dirty="0">
                <a:solidFill>
                  <a:srgbClr val="E8EAED"/>
                </a:solidFill>
                <a:effectLst/>
              </a:rPr>
              <a:t>Antes do século 1, 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alguns judeus na Palestina desenvolveram várias regras para promover a observância do sábado</a:t>
            </a:r>
            <a:r>
              <a:rPr lang="pt-BR" sz="1500" b="0" i="0" dirty="0">
                <a:solidFill>
                  <a:srgbClr val="E8EAED"/>
                </a:solidFill>
                <a:effectLst/>
              </a:rPr>
              <a:t>. Dois tratados da </a:t>
            </a:r>
            <a:r>
              <a:rPr lang="pt-BR" sz="1500" b="0" i="0" dirty="0" err="1">
                <a:solidFill>
                  <a:srgbClr val="E8EAED"/>
                </a:solidFill>
                <a:effectLst/>
              </a:rPr>
              <a:t>Mishná</a:t>
            </a:r>
            <a:r>
              <a:rPr lang="pt-BR" sz="1500" b="0" i="0" dirty="0">
                <a:solidFill>
                  <a:srgbClr val="E8EAED"/>
                </a:solidFill>
                <a:effectLst/>
              </a:rPr>
              <a:t> são dedicados exclusivamente a essas regras e regulamentos. Seu propósito principal é definir o trabalho (um tratado faz assim com 39 títulos) em uma tentativa de mostrar a cada israelita o que é ou não permitido no sábado. (COMFORT e ELWELL, 2015, p. 1608)</a:t>
            </a:r>
            <a:endParaRPr lang="pt-BR" sz="15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71421B9-DA73-481B-0BD4-2996780BCEEA}"/>
              </a:ext>
            </a:extLst>
          </p:cNvPr>
          <p:cNvSpPr txBox="1"/>
          <p:nvPr/>
        </p:nvSpPr>
        <p:spPr>
          <a:xfrm>
            <a:off x="627001" y="3238920"/>
            <a:ext cx="64052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/>
              <a:t>Numerosos regulamentos bíblicos governavam a observação ao sábado. </a:t>
            </a:r>
            <a:r>
              <a:rPr lang="pt-BR" sz="1500" dirty="0">
                <a:solidFill>
                  <a:srgbClr val="FFC000"/>
                </a:solidFill>
              </a:rPr>
              <a:t>Além disso, muitas tradições foram acrescentadas no período intertestamentário. </a:t>
            </a:r>
            <a:r>
              <a:rPr lang="pt-BR" sz="1500" dirty="0"/>
              <a:t>Dois tratados do </a:t>
            </a:r>
            <a:r>
              <a:rPr lang="pt-BR" sz="1500" dirty="0" err="1"/>
              <a:t>Mishna</a:t>
            </a:r>
            <a:r>
              <a:rPr lang="pt-BR" sz="1500" dirty="0"/>
              <a:t>, </a:t>
            </a:r>
            <a:r>
              <a:rPr lang="pt-BR" sz="1500" dirty="0" err="1"/>
              <a:t>Shabbath</a:t>
            </a:r>
            <a:r>
              <a:rPr lang="pt-BR" sz="1500" dirty="0"/>
              <a:t> e ‘</a:t>
            </a:r>
            <a:r>
              <a:rPr lang="pt-BR" sz="1500" dirty="0" err="1"/>
              <a:t>Erubin</a:t>
            </a:r>
            <a:r>
              <a:rPr lang="pt-BR" sz="1500" dirty="0"/>
              <a:t>, foram dedicados a uma detalhada observação do sábado. (PFEIFFER, VOZ e REA, 2006, p. 1711)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9BFDE33-7C92-1044-1725-BB58A8D4D53B}"/>
              </a:ext>
            </a:extLst>
          </p:cNvPr>
          <p:cNvSpPr txBox="1"/>
          <p:nvPr/>
        </p:nvSpPr>
        <p:spPr>
          <a:xfrm>
            <a:off x="640973" y="4295336"/>
            <a:ext cx="63773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dirty="0">
                <a:solidFill>
                  <a:srgbClr val="FFC000"/>
                </a:solidFill>
                <a:effectLst/>
              </a:rPr>
              <a:t>A natureza do descanso sabático foi assunto de muita discussão casuística dos rabinos, que enumeravam 39 tipos de trabalho proibidos no sábado</a:t>
            </a:r>
            <a:r>
              <a:rPr lang="pt-BR" sz="1500" b="0" i="0" dirty="0">
                <a:solidFill>
                  <a:srgbClr val="E8EAED"/>
                </a:solidFill>
                <a:effectLst/>
              </a:rPr>
              <a:t>, algumas proibições nos parecem mesquinhas e ridículas como a proibição de acender o fogo, bater palmas, saltar dar palmadas na coxa, visitar doentes. Podia-se afastar-se de casa somente a curta distância (a não ser que se estabelecesse domicilio temporário depositando objetos pessoais a alguma distância de casa): a viagem em dia de sábado (At 1,12) era de 2000 côvado, cerca de 900 m. (MCKENZIE, 1983, p. 740)</a:t>
            </a:r>
            <a:endParaRPr lang="pt-BR" sz="15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EB4C1E5-3A7E-70E0-1C33-37C8EC8D6221}"/>
              </a:ext>
            </a:extLst>
          </p:cNvPr>
          <p:cNvSpPr txBox="1"/>
          <p:nvPr/>
        </p:nvSpPr>
        <p:spPr>
          <a:xfrm>
            <a:off x="7411648" y="4511954"/>
            <a:ext cx="42324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00B0F0"/>
                </a:solidFill>
              </a:rPr>
              <a:t>https://</a:t>
            </a:r>
            <a:r>
              <a:rPr lang="pt-BR" sz="1400" dirty="0" err="1">
                <a:solidFill>
                  <a:srgbClr val="00B0F0"/>
                </a:solidFill>
              </a:rPr>
              <a:t>www.cursobiblicoonline.com.br</a:t>
            </a:r>
            <a:r>
              <a:rPr lang="pt-BR" sz="1400" dirty="0">
                <a:solidFill>
                  <a:srgbClr val="00B0F0"/>
                </a:solidFill>
              </a:rPr>
              <a:t>/o-que-era-permitido-e-proibido-no-</a:t>
            </a:r>
            <a:r>
              <a:rPr lang="pt-BR" sz="1400" dirty="0" err="1">
                <a:solidFill>
                  <a:srgbClr val="00B0F0"/>
                </a:solidFill>
              </a:rPr>
              <a:t>sabado</a:t>
            </a:r>
            <a:r>
              <a:rPr lang="pt-BR" sz="1400" dirty="0">
                <a:solidFill>
                  <a:srgbClr val="00B0F0"/>
                </a:solidFill>
              </a:rPr>
              <a:t>/</a:t>
            </a:r>
          </a:p>
        </p:txBody>
      </p:sp>
      <p:pic>
        <p:nvPicPr>
          <p:cNvPr id="4098" name="Picture 2" descr="4 sinais que você está agindo como um fariseu e como parar agora">
            <a:extLst>
              <a:ext uri="{FF2B5EF4-FFF2-40B4-BE49-F238E27FC236}">
                <a16:creationId xmlns:a16="http://schemas.microsoft.com/office/drawing/2014/main" id="{F4B6945C-DC1B-3A9C-48F1-71446F27F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648" y="1850897"/>
            <a:ext cx="4135789" cy="240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344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OS RELIGIOSOS LIDAVAM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19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RELIGIÃO E TRADIÇÃO DE HOMENS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DD9F14-E8DB-779B-D2C9-3F031F984D9C}"/>
              </a:ext>
            </a:extLst>
          </p:cNvPr>
          <p:cNvSpPr txBox="1"/>
          <p:nvPr/>
        </p:nvSpPr>
        <p:spPr>
          <a:xfrm>
            <a:off x="640973" y="1822364"/>
            <a:ext cx="1071282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dirty="0">
                <a:solidFill>
                  <a:srgbClr val="FFC000"/>
                </a:solidFill>
                <a:effectLst/>
              </a:rPr>
              <a:t>O </a:t>
            </a:r>
            <a:r>
              <a:rPr lang="pt-BR" sz="1600" b="0" i="0" dirty="0" err="1">
                <a:solidFill>
                  <a:srgbClr val="FFC000"/>
                </a:solidFill>
                <a:effectLst/>
              </a:rPr>
              <a:t>Shabat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 é um presente Divino, um dia destinado a renovação de nossas forças e energias e diretriz da semana que irá começar. Para alcançar essa inspiração, e descanso espiritual, a Torá instituiu uma série de trabalhos (</a:t>
            </a:r>
            <a:r>
              <a:rPr lang="pt-BR" sz="1600" b="0" i="0" dirty="0" err="1">
                <a:solidFill>
                  <a:srgbClr val="FFC000"/>
                </a:solidFill>
                <a:effectLst/>
              </a:rPr>
              <a:t>melachá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, pl., </a:t>
            </a:r>
            <a:r>
              <a:rPr lang="pt-BR" sz="1600" b="0" i="0" dirty="0" err="1">
                <a:solidFill>
                  <a:srgbClr val="FFC000"/>
                </a:solidFill>
                <a:effectLst/>
              </a:rPr>
              <a:t>melachot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), os quais somos proibidos de fazer no </a:t>
            </a:r>
            <a:r>
              <a:rPr lang="pt-BR" sz="1600" b="0" i="0" dirty="0" err="1">
                <a:solidFill>
                  <a:srgbClr val="FFC000"/>
                </a:solidFill>
                <a:effectLst/>
              </a:rPr>
              <a:t>Shabat</a:t>
            </a:r>
            <a:r>
              <a:rPr lang="pt-BR" sz="1600" b="0" i="0" dirty="0">
                <a:effectLst/>
              </a:rPr>
              <a:t>.</a:t>
            </a:r>
          </a:p>
          <a:p>
            <a:pPr algn="l"/>
            <a:endParaRPr lang="pt-BR" sz="1600" b="0" i="0" dirty="0">
              <a:effectLst/>
            </a:endParaRPr>
          </a:p>
          <a:p>
            <a:pPr algn="l"/>
            <a:r>
              <a:rPr lang="pt-BR" sz="1600" b="0" i="0" u="sng" dirty="0">
                <a:effectLst/>
              </a:rPr>
              <a:t>A tarefa proibida de realizar no </a:t>
            </a:r>
            <a:r>
              <a:rPr lang="pt-BR" sz="1600" b="0" i="0" u="sng" dirty="0" err="1">
                <a:effectLst/>
              </a:rPr>
              <a:t>Shabat</a:t>
            </a:r>
            <a:r>
              <a:rPr lang="pt-BR" sz="1600" b="0" i="0" u="sng" dirty="0">
                <a:effectLst/>
              </a:rPr>
              <a:t> não é necessariamente um trabalho pesado. Pode ser o simples ato de apertar o botão do interruptor para acender uma luz, que não requer muito esforço. Na maioria dos casos, é um trabalho por meio do qual cria-se algo que não existia antes, como uma nova faísca de eletricidade.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Assim como D’</a:t>
            </a:r>
            <a:r>
              <a:rPr lang="pt-BR" sz="1600" b="0" i="0" dirty="0" err="1">
                <a:solidFill>
                  <a:srgbClr val="FFC000"/>
                </a:solidFill>
                <a:effectLst/>
              </a:rPr>
              <a:t>us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 terminou a Criação em seis dias e "descansou" no sétimo, nós, que nos espelhamos n'Ele</a:t>
            </a:r>
            <a:r>
              <a:rPr lang="pt-BR" sz="1600" b="0" i="0" dirty="0">
                <a:effectLst/>
              </a:rPr>
              <a:t>, nos privamos de "criar" no dia de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demonstrando claramente que acreditamos que só Ele é o Criador.</a:t>
            </a:r>
          </a:p>
          <a:p>
            <a:pPr algn="l"/>
            <a:endParaRPr lang="pt-BR" sz="1600" b="0" i="0" u="sng" dirty="0">
              <a:effectLst/>
            </a:endParaRPr>
          </a:p>
          <a:p>
            <a:pPr algn="l"/>
            <a:r>
              <a:rPr lang="pt-BR" sz="1600" b="0" i="0" u="sng" dirty="0">
                <a:effectLst/>
              </a:rPr>
              <a:t>Não existe na Torá uma descrição explícita dos trabalhos proibidos no </a:t>
            </a:r>
            <a:r>
              <a:rPr lang="pt-BR" sz="1600" b="0" i="0" u="sng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. Porém, </a:t>
            </a:r>
            <a:r>
              <a:rPr lang="pt-BR" sz="1600" b="0" i="0" u="sng" dirty="0">
                <a:effectLst/>
              </a:rPr>
              <a:t>nossos sábios </a:t>
            </a:r>
            <a:r>
              <a:rPr lang="pt-BR" sz="1600" b="0" i="0" dirty="0">
                <a:effectLst/>
              </a:rPr>
              <a:t>chamam a atenção para o fato de que o mandamento de cuidar para não fazer trabalho no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 antecede imediatamente a ordem da construção do Santuário no deserto. Como cada detalhe na Torá foi projetado para nos transmitir uma lição de vida, nossos sábios concluíram que 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 antecede os trabalhos necessários para a construção e funcionamento do </a:t>
            </a:r>
            <a:r>
              <a:rPr lang="pt-BR" sz="1600" b="0" i="0" dirty="0" err="1">
                <a:effectLst/>
              </a:rPr>
              <a:t>Mishcán</a:t>
            </a:r>
            <a:r>
              <a:rPr lang="pt-BR" sz="1600" b="0" i="0" dirty="0">
                <a:effectLst/>
              </a:rPr>
              <a:t>. </a:t>
            </a:r>
            <a:r>
              <a:rPr lang="pt-BR" sz="1600" b="0" i="0" u="sng" dirty="0">
                <a:effectLst/>
              </a:rPr>
              <a:t>Portanto, a intenção da Torá é nos ensinar que no </a:t>
            </a:r>
            <a:r>
              <a:rPr lang="pt-BR" sz="1600" b="0" i="0" u="sng" dirty="0" err="1">
                <a:effectLst/>
              </a:rPr>
              <a:t>Shabat</a:t>
            </a:r>
            <a:r>
              <a:rPr lang="pt-BR" sz="1600" b="0" i="0" u="sng" dirty="0">
                <a:effectLst/>
              </a:rPr>
              <a:t> não devemos realizar estas tarefas </a:t>
            </a:r>
            <a:r>
              <a:rPr lang="pt-BR" sz="1600" b="0" i="0" u="sng" dirty="0" err="1">
                <a:effectLst/>
              </a:rPr>
              <a:t>especÌficas</a:t>
            </a:r>
            <a:r>
              <a:rPr lang="pt-BR" sz="1600" b="0" i="0" u="sng" dirty="0">
                <a:effectLst/>
              </a:rPr>
              <a:t>, exceto em caso de risco de vida, </a:t>
            </a:r>
            <a:r>
              <a:rPr lang="pt-BR" sz="1600" b="0" i="0" u="sng" dirty="0">
                <a:solidFill>
                  <a:srgbClr val="FFC000"/>
                </a:solidFill>
                <a:effectLst/>
              </a:rPr>
              <a:t>pois salvar uma vida precede qualquer proibição de </a:t>
            </a:r>
            <a:r>
              <a:rPr lang="pt-BR" sz="1600" b="0" i="0" u="sng" dirty="0" err="1">
                <a:solidFill>
                  <a:srgbClr val="FFC000"/>
                </a:solidFill>
                <a:effectLst/>
              </a:rPr>
              <a:t>Shabat</a:t>
            </a:r>
            <a:r>
              <a:rPr lang="pt-BR" sz="1600" b="0" i="0" dirty="0">
                <a:effectLst/>
              </a:rPr>
              <a:t>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608C926-9857-21E1-8B6F-56D9B19963BE}"/>
              </a:ext>
            </a:extLst>
          </p:cNvPr>
          <p:cNvSpPr txBox="1"/>
          <p:nvPr/>
        </p:nvSpPr>
        <p:spPr>
          <a:xfrm>
            <a:off x="709255" y="6015820"/>
            <a:ext cx="106848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B0F0"/>
                </a:solidFill>
              </a:rPr>
              <a:t>https://</a:t>
            </a:r>
            <a:r>
              <a:rPr lang="pt-BR" sz="1600" dirty="0" err="1">
                <a:solidFill>
                  <a:srgbClr val="00B0F0"/>
                </a:solidFill>
              </a:rPr>
              <a:t>pt.chabad.org</a:t>
            </a:r>
            <a:r>
              <a:rPr lang="pt-BR" sz="1600" dirty="0">
                <a:solidFill>
                  <a:srgbClr val="00B0F0"/>
                </a:solidFill>
              </a:rPr>
              <a:t>/</a:t>
            </a:r>
            <a:r>
              <a:rPr lang="pt-BR" sz="1600" dirty="0" err="1">
                <a:solidFill>
                  <a:srgbClr val="00B0F0"/>
                </a:solidFill>
              </a:rPr>
              <a:t>library</a:t>
            </a:r>
            <a:r>
              <a:rPr lang="pt-BR" sz="1600" dirty="0">
                <a:solidFill>
                  <a:srgbClr val="00B0F0"/>
                </a:solidFill>
              </a:rPr>
              <a:t>/</a:t>
            </a:r>
            <a:r>
              <a:rPr lang="pt-BR" sz="1600" dirty="0" err="1">
                <a:solidFill>
                  <a:srgbClr val="00B0F0"/>
                </a:solidFill>
              </a:rPr>
              <a:t>article_cdo</a:t>
            </a:r>
            <a:r>
              <a:rPr lang="pt-BR" sz="1600" dirty="0">
                <a:solidFill>
                  <a:srgbClr val="00B0F0"/>
                </a:solidFill>
              </a:rPr>
              <a:t>/</a:t>
            </a:r>
            <a:r>
              <a:rPr lang="pt-BR" sz="1600" dirty="0" err="1">
                <a:solidFill>
                  <a:srgbClr val="00B0F0"/>
                </a:solidFill>
              </a:rPr>
              <a:t>aid</a:t>
            </a:r>
            <a:r>
              <a:rPr lang="pt-BR" sz="1600" dirty="0">
                <a:solidFill>
                  <a:srgbClr val="00B0F0"/>
                </a:solidFill>
              </a:rPr>
              <a:t>/657775/</a:t>
            </a:r>
            <a:r>
              <a:rPr lang="pt-BR" sz="1600" dirty="0" err="1">
                <a:solidFill>
                  <a:srgbClr val="00B0F0"/>
                </a:solidFill>
              </a:rPr>
              <a:t>jewish</a:t>
            </a:r>
            <a:r>
              <a:rPr lang="pt-BR" sz="1600" dirty="0">
                <a:solidFill>
                  <a:srgbClr val="00B0F0"/>
                </a:solidFill>
              </a:rPr>
              <a:t>/Os-39-Trabalhos-Proibidos.htm</a:t>
            </a:r>
          </a:p>
        </p:txBody>
      </p:sp>
    </p:spTree>
    <p:extLst>
      <p:ext uri="{BB962C8B-B14F-4D97-AF65-F5344CB8AC3E}">
        <p14:creationId xmlns:p14="http://schemas.microsoft.com/office/powerpoint/2010/main" val="1888604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OS RELIGIOSOS LIDAVAM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19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RELIGIÃO E TRADIÇÃO DE HOMENS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15F48F9-08B8-8EDA-BB68-E492B22C042A}"/>
              </a:ext>
            </a:extLst>
          </p:cNvPr>
          <p:cNvSpPr txBox="1"/>
          <p:nvPr/>
        </p:nvSpPr>
        <p:spPr>
          <a:xfrm>
            <a:off x="640973" y="2353281"/>
            <a:ext cx="609824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1. Arar</a:t>
            </a:r>
          </a:p>
          <a:p>
            <a:r>
              <a:rPr lang="pt-BR" sz="1600" dirty="0"/>
              <a:t>2. Semear</a:t>
            </a:r>
          </a:p>
          <a:p>
            <a:r>
              <a:rPr lang="pt-BR" sz="1600" dirty="0"/>
              <a:t>3. Colher</a:t>
            </a:r>
          </a:p>
          <a:p>
            <a:r>
              <a:rPr lang="pt-BR" sz="1600" dirty="0"/>
              <a:t>4. Agrupar a colheita</a:t>
            </a:r>
          </a:p>
          <a:p>
            <a:r>
              <a:rPr lang="pt-BR" sz="1600" dirty="0"/>
              <a:t>5. Debulhar</a:t>
            </a:r>
          </a:p>
          <a:p>
            <a:r>
              <a:rPr lang="pt-BR" sz="1600" dirty="0"/>
              <a:t>6. Dispersar o grão ao vento</a:t>
            </a:r>
          </a:p>
          <a:p>
            <a:r>
              <a:rPr lang="pt-BR" sz="1600" dirty="0"/>
              <a:t>7. Selecionar e separar</a:t>
            </a:r>
          </a:p>
          <a:p>
            <a:r>
              <a:rPr lang="pt-BR" sz="1600" dirty="0"/>
              <a:t>8. Moer</a:t>
            </a:r>
          </a:p>
          <a:p>
            <a:r>
              <a:rPr lang="pt-BR" sz="1600" dirty="0"/>
              <a:t>9. Peneirar</a:t>
            </a:r>
          </a:p>
          <a:p>
            <a:r>
              <a:rPr lang="pt-BR" sz="1600" dirty="0"/>
              <a:t>10. Fazer massa</a:t>
            </a:r>
          </a:p>
          <a:p>
            <a:r>
              <a:rPr lang="pt-BR" sz="1600" dirty="0"/>
              <a:t>11. Assar/cozinhar/fritar</a:t>
            </a:r>
          </a:p>
          <a:p>
            <a:r>
              <a:rPr lang="pt-BR" sz="1600" dirty="0"/>
              <a:t>12. Tosquiar</a:t>
            </a:r>
          </a:p>
          <a:p>
            <a:r>
              <a:rPr lang="pt-BR" sz="1600" dirty="0"/>
              <a:t>13. Lavar</a:t>
            </a:r>
          </a:p>
          <a:p>
            <a:r>
              <a:rPr lang="pt-BR" sz="1600" dirty="0"/>
              <a:t>14. Desembaraçar a lã não trabalhada</a:t>
            </a:r>
          </a:p>
          <a:p>
            <a:r>
              <a:rPr lang="pt-BR" sz="1600" dirty="0"/>
              <a:t>15. Tingir</a:t>
            </a:r>
          </a:p>
          <a:p>
            <a:r>
              <a:rPr lang="pt-BR" sz="1600" dirty="0"/>
              <a:t>16. Fiar</a:t>
            </a:r>
          </a:p>
          <a:p>
            <a:endParaRPr lang="pt-BR" sz="1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4F26D58-68A3-9E6F-1769-1FCFC7F94CFE}"/>
              </a:ext>
            </a:extLst>
          </p:cNvPr>
          <p:cNvSpPr txBox="1"/>
          <p:nvPr/>
        </p:nvSpPr>
        <p:spPr>
          <a:xfrm>
            <a:off x="6366141" y="968773"/>
            <a:ext cx="6098240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/>
              <a:t>17. Esticar o fio para prepará-lo para tecer</a:t>
            </a:r>
          </a:p>
          <a:p>
            <a:r>
              <a:rPr lang="pt-BR" sz="1500" dirty="0"/>
              <a:t>18. Passar o fio entre dois anéis</a:t>
            </a:r>
          </a:p>
          <a:p>
            <a:r>
              <a:rPr lang="pt-BR" sz="1500" dirty="0"/>
              <a:t>19. Tecer</a:t>
            </a:r>
          </a:p>
          <a:p>
            <a:r>
              <a:rPr lang="pt-BR" sz="1500" dirty="0"/>
              <a:t>20. Desfazer os fios a fim de retocá-los</a:t>
            </a:r>
          </a:p>
          <a:p>
            <a:r>
              <a:rPr lang="pt-BR" sz="1500" dirty="0"/>
              <a:t>21. Atar</a:t>
            </a:r>
          </a:p>
          <a:p>
            <a:r>
              <a:rPr lang="pt-BR" sz="1500" dirty="0"/>
              <a:t>22. Desatar</a:t>
            </a:r>
          </a:p>
          <a:p>
            <a:r>
              <a:rPr lang="pt-BR" sz="1500" dirty="0"/>
              <a:t>23. Costurar</a:t>
            </a:r>
          </a:p>
          <a:p>
            <a:r>
              <a:rPr lang="pt-BR" sz="1500" dirty="0"/>
              <a:t>24. Rasgar intencionando suturar</a:t>
            </a:r>
          </a:p>
          <a:p>
            <a:r>
              <a:rPr lang="pt-BR" sz="1500" dirty="0"/>
              <a:t>25. Caçar</a:t>
            </a:r>
          </a:p>
          <a:p>
            <a:r>
              <a:rPr lang="pt-BR" sz="1500" dirty="0"/>
              <a:t>26. Abater</a:t>
            </a:r>
          </a:p>
          <a:p>
            <a:r>
              <a:rPr lang="pt-BR" sz="1500" dirty="0"/>
              <a:t>27. Pelar o couro</a:t>
            </a:r>
          </a:p>
          <a:p>
            <a:r>
              <a:rPr lang="pt-BR" sz="1500" dirty="0"/>
              <a:t>28. Curtir o couro</a:t>
            </a:r>
          </a:p>
          <a:p>
            <a:r>
              <a:rPr lang="pt-BR" sz="1500" dirty="0"/>
              <a:t>29. Alisar o couro</a:t>
            </a:r>
          </a:p>
          <a:p>
            <a:r>
              <a:rPr lang="pt-BR" sz="1500" dirty="0"/>
              <a:t>30. Demarcar o couro (para cortá-lo)</a:t>
            </a:r>
          </a:p>
          <a:p>
            <a:r>
              <a:rPr lang="pt-BR" sz="1500" dirty="0"/>
              <a:t>31. Cortar (seguindo uma certa medida)</a:t>
            </a:r>
          </a:p>
          <a:p>
            <a:r>
              <a:rPr lang="pt-BR" sz="1500" dirty="0"/>
              <a:t>32. Escrever</a:t>
            </a:r>
          </a:p>
          <a:p>
            <a:r>
              <a:rPr lang="pt-BR" sz="1500" dirty="0"/>
              <a:t>33. Apagar</a:t>
            </a:r>
          </a:p>
          <a:p>
            <a:r>
              <a:rPr lang="pt-BR" sz="1500" dirty="0"/>
              <a:t>34. Construir</a:t>
            </a:r>
          </a:p>
          <a:p>
            <a:r>
              <a:rPr lang="pt-BR" sz="1500" dirty="0"/>
              <a:t>35. Destruir ou demolir (com a intenção de reconstruir no local)</a:t>
            </a:r>
          </a:p>
          <a:p>
            <a:r>
              <a:rPr lang="pt-BR" sz="1500" dirty="0"/>
              <a:t>36. Acender fogo (aumentar, prolongar ou propagá-lo)</a:t>
            </a:r>
          </a:p>
          <a:p>
            <a:r>
              <a:rPr lang="pt-BR" sz="1500" dirty="0"/>
              <a:t>37. Apagar fogo (ou diminui-lo)</a:t>
            </a:r>
          </a:p>
          <a:p>
            <a:r>
              <a:rPr lang="pt-BR" sz="1500" dirty="0"/>
              <a:t>38. Terminar a manufatura de qualquer objeto</a:t>
            </a:r>
          </a:p>
          <a:p>
            <a:r>
              <a:rPr lang="pt-BR" sz="1500" dirty="0"/>
              <a:t>39. Transportar de propriedade particular para pública e vice-versa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2E44F8F-FCC7-4239-FA24-DC81122E90CA}"/>
              </a:ext>
            </a:extLst>
          </p:cNvPr>
          <p:cNvSpPr txBox="1"/>
          <p:nvPr/>
        </p:nvSpPr>
        <p:spPr>
          <a:xfrm>
            <a:off x="640973" y="1620883"/>
            <a:ext cx="518488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FFC000"/>
                </a:solidFill>
                <a:effectLst/>
              </a:rPr>
              <a:t>Os 39 trabalhos matrizes proibidos no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Shabat</a:t>
            </a:r>
            <a:r>
              <a:rPr lang="pt-BR" sz="1400" dirty="0">
                <a:solidFill>
                  <a:srgbClr val="FFC000"/>
                </a:solidFill>
                <a:effectLst/>
              </a:rPr>
              <a:t> estão enumerados a seguir, acompanhados de exemplos práticos para ilustrar como e onde se aplicam hoje em dia:</a:t>
            </a:r>
          </a:p>
          <a:p>
            <a:br>
              <a:rPr lang="pt-BR" sz="1400" dirty="0">
                <a:solidFill>
                  <a:srgbClr val="FFC000"/>
                </a:solidFill>
              </a:rPr>
            </a:br>
            <a:endParaRPr lang="pt-BR" sz="1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757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OS RELIGIOSOS LIDAVAM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719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RELIGIÃO E TRADIÇÃO DE HOMENS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30BFBB-66AB-16F0-842C-BC5142504897}"/>
              </a:ext>
            </a:extLst>
          </p:cNvPr>
          <p:cNvSpPr txBox="1"/>
          <p:nvPr/>
        </p:nvSpPr>
        <p:spPr>
          <a:xfrm>
            <a:off x="640973" y="1754453"/>
            <a:ext cx="1071282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dirty="0">
                <a:effectLst/>
              </a:rPr>
              <a:t>Além destes 39 trabalhos matrizes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há outras tarefas proibidas por ordem rabínica</a:t>
            </a:r>
            <a:r>
              <a:rPr lang="pt-BR" sz="1600" b="0" i="0" dirty="0">
                <a:effectLst/>
              </a:rPr>
              <a:t> para que 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 seja completamente diferente de um dia comum da semana. A seguir veremos alguns exemplos:</a:t>
            </a:r>
          </a:p>
          <a:p>
            <a:pPr algn="l"/>
            <a:endParaRPr lang="pt-BR" sz="1600" b="0" i="0" dirty="0">
              <a:effectLst/>
            </a:endParaRPr>
          </a:p>
          <a:p>
            <a:pPr algn="l"/>
            <a:r>
              <a:rPr lang="pt-BR" sz="1600" b="0" i="0" dirty="0">
                <a:effectLst/>
              </a:rPr>
              <a:t>a. </a:t>
            </a:r>
            <a:r>
              <a:rPr lang="pt-BR" sz="1600" b="0" i="0" u="sng" dirty="0">
                <a:effectLst/>
              </a:rPr>
              <a:t>A proibição de transformar um sólido em líquido</a:t>
            </a:r>
            <a:r>
              <a:rPr lang="pt-BR" sz="1600" b="0" i="0" dirty="0">
                <a:effectLst/>
              </a:rPr>
              <a:t>; assim, não se pode desmanchar gelo na mão para beber o líquido que se forma, embora seja permitido colocar gelo num copo com água para gelar a água; não se pode usar um sabonete sólido, pois se transforma em líquido. É permitido usar sabonete líquido.</a:t>
            </a:r>
          </a:p>
          <a:p>
            <a:pPr algn="l"/>
            <a:r>
              <a:rPr lang="pt-BR" sz="1600" b="0" i="0" dirty="0">
                <a:effectLst/>
              </a:rPr>
              <a:t>b. </a:t>
            </a:r>
            <a:r>
              <a:rPr lang="pt-BR" sz="1600" b="0" i="0" u="sng" dirty="0">
                <a:effectLst/>
              </a:rPr>
              <a:t>A proibição de manusear objetos proibidos, como máquina fotográfica, instrumento musical, caneta, vela, fósforo, tesoura, etc. Também é proibido manusear animais em geral</a:t>
            </a:r>
            <a:r>
              <a:rPr lang="pt-BR" sz="1600" b="0" i="0" dirty="0">
                <a:effectLst/>
              </a:rPr>
              <a:t>.</a:t>
            </a:r>
          </a:p>
          <a:p>
            <a:pPr algn="l"/>
            <a:r>
              <a:rPr lang="pt-BR" sz="1600" b="0" i="0" dirty="0">
                <a:effectLst/>
              </a:rPr>
              <a:t>c. </a:t>
            </a:r>
            <a:r>
              <a:rPr lang="pt-BR" sz="1600" b="0" i="0" u="sng" dirty="0">
                <a:effectLst/>
              </a:rPr>
              <a:t>A proibição de fazer algo que, embora não seja proibido por si só, pode parecer proibido aos olhos do observador; </a:t>
            </a:r>
            <a:r>
              <a:rPr lang="pt-BR" sz="1600" b="0" i="0" dirty="0">
                <a:effectLst/>
              </a:rPr>
              <a:t>por exemplo, ligar um aparelho num timer antes do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 (quando usualmente não é usado assim), como para forno de </a:t>
            </a:r>
            <a:r>
              <a:rPr lang="pt-BR" sz="1600" b="0" i="0" dirty="0" err="1">
                <a:effectLst/>
              </a:rPr>
              <a:t>microondas</a:t>
            </a:r>
            <a:r>
              <a:rPr lang="pt-BR" sz="1600" b="0" i="0" dirty="0">
                <a:effectLst/>
              </a:rPr>
              <a:t>, aparelho de televisão, rádio, etc. (é permitido usar um timer para luz elétrica, aquecedor ou ar condicionado.)</a:t>
            </a:r>
          </a:p>
          <a:p>
            <a:pPr algn="l"/>
            <a:r>
              <a:rPr lang="pt-BR" sz="1600" b="0" i="0" dirty="0">
                <a:effectLst/>
              </a:rPr>
              <a:t>d. </a:t>
            </a:r>
            <a:r>
              <a:rPr lang="pt-BR" sz="1600" b="0" i="0" u="sng" dirty="0">
                <a:effectLst/>
              </a:rPr>
              <a:t>A proibição de realizar no </a:t>
            </a:r>
            <a:r>
              <a:rPr lang="pt-BR" sz="1600" b="0" i="0" u="sng" dirty="0" err="1">
                <a:effectLst/>
              </a:rPr>
              <a:t>Shabat</a:t>
            </a:r>
            <a:r>
              <a:rPr lang="pt-BR" sz="1600" b="0" i="0" u="sng" dirty="0">
                <a:effectLst/>
              </a:rPr>
              <a:t> tarefas que destoam da santidade do dia</a:t>
            </a:r>
            <a:r>
              <a:rPr lang="pt-BR" sz="1600" b="0" i="0" dirty="0">
                <a:effectLst/>
              </a:rPr>
              <a:t>; por exemplo um moinho cujo dono é judeu não pode funcionar no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; não é permitido assistir TV, ao passar por um aparelho que esteja ligado mesmo que este não nos pertença.</a:t>
            </a:r>
          </a:p>
          <a:p>
            <a:pPr algn="l"/>
            <a:r>
              <a:rPr lang="pt-BR" sz="1600" b="0" i="0" dirty="0">
                <a:effectLst/>
              </a:rPr>
              <a:t>e. </a:t>
            </a:r>
            <a:r>
              <a:rPr lang="pt-BR" sz="1600" b="0" i="0" u="sng" dirty="0">
                <a:effectLst/>
              </a:rPr>
              <a:t>A proibição de falar no </a:t>
            </a:r>
            <a:r>
              <a:rPr lang="pt-BR" sz="1600" b="0" i="0" u="sng" dirty="0" err="1">
                <a:effectLst/>
              </a:rPr>
              <a:t>Shabat</a:t>
            </a:r>
            <a:r>
              <a:rPr lang="pt-BR" sz="1600" b="0" i="0" u="sng" dirty="0">
                <a:effectLst/>
              </a:rPr>
              <a:t> sobre assuntos mundanos</a:t>
            </a:r>
            <a:r>
              <a:rPr lang="pt-BR" sz="1600" b="0" i="0" dirty="0">
                <a:effectLst/>
              </a:rPr>
              <a:t>; por exemplo, programar no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 um trabalho que será feito durante a semana (se esta é tarefa proibida de se realizar no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). Neste artigo colocamos apenas um pequeno resumo das leis que regem os trabalhos proibidos no </a:t>
            </a:r>
            <a:r>
              <a:rPr lang="pt-BR" sz="1600" b="0" i="0" dirty="0" err="1">
                <a:effectLst/>
              </a:rPr>
              <a:t>Shabat</a:t>
            </a:r>
            <a:r>
              <a:rPr lang="pt-BR" sz="1600" b="0" i="0" dirty="0">
                <a:effectLst/>
              </a:rPr>
              <a:t>. Para conhecê-los mais detalhadamente é necessário um estudo mais profundo. Um rabino deve sempre ser consultado.</a:t>
            </a:r>
          </a:p>
        </p:txBody>
      </p:sp>
    </p:spTree>
    <p:extLst>
      <p:ext uri="{BB962C8B-B14F-4D97-AF65-F5344CB8AC3E}">
        <p14:creationId xmlns:p14="http://schemas.microsoft.com/office/powerpoint/2010/main" val="3656565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JESUS LIDAVA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462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COMO O SENHOR VIA O SÁBADO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984AAD-A643-9714-EC8D-B9810EFFA644}"/>
              </a:ext>
            </a:extLst>
          </p:cNvPr>
          <p:cNvSpPr txBox="1"/>
          <p:nvPr/>
        </p:nvSpPr>
        <p:spPr>
          <a:xfrm>
            <a:off x="640973" y="1860836"/>
            <a:ext cx="522194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18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Ora, os discípulos de João e os fariseus estavam jejuando. Vieram alguns e lhe perguntaram: 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Por que motivo jejuam os discípulos de João e os dos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fariseus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, mas os teus discípulos não jejuam?</a:t>
            </a:r>
            <a:br>
              <a:rPr lang="pt-BR" sz="1600" dirty="0"/>
            </a:br>
            <a:r>
              <a:rPr lang="pt-BR" sz="1600" baseline="30000" dirty="0"/>
              <a:t>19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Respondeu-lhes Jesus: Podem, porventura, jejuar os convidados para o casamento, enquanto o noivo está com eles? Durante o tempo em que estiver presente o noivo, não podem jejuar.</a:t>
            </a:r>
            <a:br>
              <a:rPr lang="pt-BR" sz="1600" dirty="0"/>
            </a:br>
            <a:r>
              <a:rPr lang="pt-BR" sz="1600" baseline="30000" dirty="0"/>
              <a:t>20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Dias virão, contudo, em que lhes será tirado o noivo; e, nesse tempo, jejuarão.</a:t>
            </a:r>
            <a:br>
              <a:rPr lang="pt-BR" sz="1600" dirty="0"/>
            </a:br>
            <a:r>
              <a:rPr lang="pt-BR" sz="1600" baseline="30000" dirty="0"/>
              <a:t>21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Ninguém costura remendo de pano novo em veste velha; porque o remendo novo tira parte da veste velha, e fica maior a rotura.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baseline="30000" dirty="0">
                <a:solidFill>
                  <a:srgbClr val="FFC000"/>
                </a:solidFill>
              </a:rPr>
              <a:t>22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Ninguém põe vinho novo em odres velhos; do contrário, o vinho romperá os odres; e tanto se perde o vinho como os odres. Mas põe-se vinho novo em odres novos.</a:t>
            </a:r>
            <a:br>
              <a:rPr lang="pt-BR" sz="1600" dirty="0"/>
            </a:br>
            <a:endParaRPr lang="pt-BR" sz="1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FEBB85C-B6D4-CB02-B6A5-C8032BD3009B}"/>
              </a:ext>
            </a:extLst>
          </p:cNvPr>
          <p:cNvSpPr txBox="1"/>
          <p:nvPr/>
        </p:nvSpPr>
        <p:spPr>
          <a:xfrm>
            <a:off x="6508376" y="1860836"/>
            <a:ext cx="522194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23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Ora, aconteceu atravessar Jesus, em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as searas, 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e os discípulos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ao passarem, colhiam espigas.</a:t>
            </a:r>
            <a:br>
              <a:rPr lang="pt-BR" sz="1600" dirty="0"/>
            </a:br>
            <a:r>
              <a:rPr lang="pt-BR" sz="1600" baseline="30000" dirty="0"/>
              <a:t>24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Advertiram-no os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fariseus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: Vê! 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Por que fazem o que não é lícito aos </a:t>
            </a:r>
            <a:r>
              <a:rPr lang="pt-BR" sz="1600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sábados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?</a:t>
            </a:r>
            <a:br>
              <a:rPr lang="pt-BR" sz="1600" dirty="0"/>
            </a:br>
            <a:r>
              <a:rPr lang="pt-BR" sz="1600" baseline="30000" dirty="0"/>
              <a:t>25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 ele lhes respondeu: Nunca lestes o que fez Davi, quando se viu em necessidade e teve fome, ele e os seus companheiros?</a:t>
            </a:r>
            <a:br>
              <a:rPr lang="pt-BR" sz="1600" dirty="0"/>
            </a:br>
            <a:r>
              <a:rPr lang="pt-BR" sz="1600" baseline="30000" dirty="0"/>
              <a:t>26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Como entrou na Casa de Deus, no tempo do sumo sacerdote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Abiatar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 comeu os pães da proposição, os quais não é lícito comer, senão aos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sacerdotes,e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deu também aos que estavam com ele?</a:t>
            </a:r>
            <a:br>
              <a:rPr lang="pt-BR" sz="1600" dirty="0"/>
            </a:br>
            <a:r>
              <a:rPr lang="pt-BR" sz="1600" baseline="30000" dirty="0"/>
              <a:t>27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 acrescentou: 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foi estabelecido por causa do homem, e não o homem por causa do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</a:t>
            </a:r>
            <a:br>
              <a:rPr lang="pt-BR" sz="1600" dirty="0"/>
            </a:br>
            <a:r>
              <a:rPr lang="pt-BR" sz="1600" baseline="30000" dirty="0"/>
              <a:t>28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de sorte que o Filho do Homem é senhor também do </a:t>
            </a:r>
            <a:r>
              <a:rPr lang="pt-BR" sz="16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>
                <a:solidFill>
                  <a:srgbClr val="00B0F0"/>
                </a:solidFill>
              </a:rPr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Marcos 2:18-28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602563-AC78-6AF1-8F6C-04D2504F20E3}"/>
              </a:ext>
            </a:extLst>
          </p:cNvPr>
          <p:cNvSpPr txBox="1"/>
          <p:nvPr/>
        </p:nvSpPr>
        <p:spPr>
          <a:xfrm>
            <a:off x="11380698" y="2164976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rgbClr val="00B0F0"/>
                </a:solidFill>
              </a:rPr>
              <a:t>Mt</a:t>
            </a:r>
            <a:r>
              <a:rPr lang="pt-BR" sz="1200" dirty="0">
                <a:solidFill>
                  <a:srgbClr val="00B0F0"/>
                </a:solidFill>
              </a:rPr>
              <a:t> 12.1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AF6D005-4EB0-B962-DA70-ECCF5AC1CE06}"/>
              </a:ext>
            </a:extLst>
          </p:cNvPr>
          <p:cNvSpPr txBox="1"/>
          <p:nvPr/>
        </p:nvSpPr>
        <p:spPr>
          <a:xfrm>
            <a:off x="11389663" y="4995551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rgbClr val="00B0F0"/>
                </a:solidFill>
              </a:rPr>
              <a:t>Gn</a:t>
            </a:r>
            <a:r>
              <a:rPr lang="pt-BR" sz="1200" dirty="0">
                <a:solidFill>
                  <a:srgbClr val="00B0F0"/>
                </a:solidFill>
              </a:rPr>
              <a:t> 2.3,4</a:t>
            </a:r>
          </a:p>
        </p:txBody>
      </p:sp>
    </p:spTree>
    <p:extLst>
      <p:ext uri="{BB962C8B-B14F-4D97-AF65-F5344CB8AC3E}">
        <p14:creationId xmlns:p14="http://schemas.microsoft.com/office/powerpoint/2010/main" val="1221216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JESUS LIDAVA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462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COMO O SENHOR VIA O SÁBADO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602563-AC78-6AF1-8F6C-04D2504F20E3}"/>
              </a:ext>
            </a:extLst>
          </p:cNvPr>
          <p:cNvSpPr txBox="1"/>
          <p:nvPr/>
        </p:nvSpPr>
        <p:spPr>
          <a:xfrm>
            <a:off x="11380698" y="2164976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00B0F0"/>
                </a:solidFill>
              </a:rPr>
              <a:t>Os 6.6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589363-78E1-2140-73E4-A32D9F139189}"/>
              </a:ext>
            </a:extLst>
          </p:cNvPr>
          <p:cNvSpPr txBox="1"/>
          <p:nvPr/>
        </p:nvSpPr>
        <p:spPr>
          <a:xfrm>
            <a:off x="640973" y="1860837"/>
            <a:ext cx="514126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Por aquele tempo, em dia de sábado, passou Jesus pelas searas. Ora,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estando os seus discípulos com fome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entraram a colher espigas e a comer.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Os fariseus, porém, vendo isso, disseram-lhe: Eis que os teus discípulos fazem o que não é lícito fazer em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Mas Jesus lhes disse: Não lestes o que fez Davi quando ele e seus companheiros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tiveram fome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?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Como entrou na Casa de Deus, e comeram os pães da proposição, os quais não lhes era lícito comer, nem a ele nem aos que com ele estavam, mas exclusivamente aos sacerdotes?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Ou não lestes na Lei que, aos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os sacerdotes no templo violam 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 ficam sem culpa? Pois eu vos digo:</a:t>
            </a:r>
            <a:br>
              <a:rPr lang="pt-BR" sz="1600" dirty="0"/>
            </a:b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aqui está quem é maior que o templo.</a:t>
            </a:r>
            <a:br>
              <a:rPr lang="pt-BR" sz="1600" dirty="0"/>
            </a:br>
            <a:endParaRPr lang="pt-BR" sz="16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B156370-215D-F444-8261-8902151993CA}"/>
              </a:ext>
            </a:extLst>
          </p:cNvPr>
          <p:cNvSpPr txBox="1"/>
          <p:nvPr/>
        </p:nvSpPr>
        <p:spPr>
          <a:xfrm>
            <a:off x="6409767" y="1860837"/>
            <a:ext cx="52678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Mas, se vós soubésseis o que significa: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Misericórdia quero e não holocaustos, não teríeis condenado inocentes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u="sng" dirty="0">
                <a:effectLst/>
                <a:latin typeface="Roboto" panose="02000000000000000000" pitchFamily="2" charset="0"/>
              </a:rPr>
              <a:t>Porque o Filho do Homem é senhor do </a:t>
            </a:r>
            <a:r>
              <a:rPr lang="pt-BR" sz="1600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.</a:t>
            </a:r>
            <a:br>
              <a:rPr lang="pt-BR" sz="1600" u="sng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Tendo Jesus partido dali, 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entrou na sinagoga 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deles.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Achava-se ali um homem que tinha uma das mãos ressequida; e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eles, então, com o intuito de acusá-lo, perguntaram a Jesus: É lícito curar no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?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Ao que lhes respondeu: Qual dentre vós será o homem que, tendo uma ovelha, e, num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esta cair numa cova, não fará todo o esforço, tirando-a dali?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Ora, quanto mais vale um homem que uma ovelha?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Logo, é lícito, nos </a:t>
            </a:r>
            <a:r>
              <a:rPr lang="pt-BR" sz="1600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sábados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fazer o bem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Então, disse ao homem: Estende a mão. Estendeu-a, e ela ficou sã como a outra.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12:1-13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659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JESUS LIDAVA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462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COMO O SENHOR VIA O SÁBADO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602563-AC78-6AF1-8F6C-04D2504F20E3}"/>
              </a:ext>
            </a:extLst>
          </p:cNvPr>
          <p:cNvSpPr txBox="1"/>
          <p:nvPr/>
        </p:nvSpPr>
        <p:spPr>
          <a:xfrm>
            <a:off x="11380698" y="2164976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00B0F0"/>
                </a:solidFill>
              </a:rPr>
              <a:t>Os 6.6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AE2849-146B-CF09-926F-B712ADC42BCB}"/>
              </a:ext>
            </a:extLst>
          </p:cNvPr>
          <p:cNvSpPr txBox="1"/>
          <p:nvPr/>
        </p:nvSpPr>
        <p:spPr>
          <a:xfrm>
            <a:off x="640973" y="1725261"/>
            <a:ext cx="518728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Estava ali um homem enfermo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havia trinta e oito anos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Jesus, vendo-o deitado e sabendo que estava assim há muito tempo, perguntou-lhe: Queres ser curado?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Respondeu-lhe o enfermo: Senhor, não tenho ninguém que me ponha no tanque, quando a água é agitada; pois, enquanto eu vou, desce outro antes de mim.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Então, lhe disse Jesus: Levanta-te, toma o teu leito e anda.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Imediatamente, o homem se viu curado e, tomando o leito, pôs-se a andar. E aquele dia era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Por isso, disseram os judeus ao que fora curado: Hoje é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 não te é lícito carregar o leito.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Ao que ele lhes respondeu: O mesmo que me curou me disse: Toma o teu leito e anda.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Perguntaram-lhe eles: Quem é o homem que te disse: Toma o teu leito e anda?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Mas o que fora curado não sabia quem era; porque Jesus se havia retirado, por haver muita gente naquele lugar.</a:t>
            </a:r>
            <a:br>
              <a:rPr lang="pt-BR" sz="1600" dirty="0"/>
            </a:br>
            <a:endParaRPr lang="pt-BR" sz="16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DDE9FDB-C5F4-50F9-F884-9AC16422C94B}"/>
              </a:ext>
            </a:extLst>
          </p:cNvPr>
          <p:cNvSpPr txBox="1"/>
          <p:nvPr/>
        </p:nvSpPr>
        <p:spPr>
          <a:xfrm>
            <a:off x="6365314" y="987847"/>
            <a:ext cx="541587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Mais tarde, Jesus o encontrou no templo e lhe disse: Olha que já estás curado; não peques mais, para que não te suceda coisa pior.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O homem retirou-se e disse aos judeus que fora Jesus quem o havia curado.</a:t>
            </a:r>
            <a:br>
              <a:rPr lang="pt-BR" sz="1600" dirty="0"/>
            </a:b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 os judeus perseguiam Jesus, porque fazia estas coisas no</a:t>
            </a:r>
            <a:r>
              <a:rPr lang="pt-BR" sz="1600" dirty="0">
                <a:solidFill>
                  <a:srgbClr val="FFC000"/>
                </a:solidFill>
                <a:latin typeface="Roboto" panose="02000000000000000000" pitchFamily="2" charset="0"/>
              </a:rPr>
              <a:t>. </a:t>
            </a:r>
            <a:r>
              <a:rPr lang="pt-BR" sz="1600" dirty="0">
                <a:solidFill>
                  <a:schemeClr val="accent2"/>
                </a:solidFill>
                <a:latin typeface="Roboto" panose="02000000000000000000" pitchFamily="2" charset="0"/>
              </a:rPr>
              <a:t>sábado</a:t>
            </a:r>
            <a:br>
              <a:rPr lang="pt-BR" sz="1600" dirty="0"/>
            </a:br>
            <a:r>
              <a:rPr lang="pt-BR" sz="1600" b="0" i="0" u="sng" dirty="0">
                <a:effectLst/>
                <a:latin typeface="Roboto" panose="02000000000000000000" pitchFamily="2" charset="0"/>
              </a:rPr>
              <a:t>Mas ele lhes disse: Meu Pai trabalha até agora, e eu trabalho também.</a:t>
            </a:r>
            <a:br>
              <a:rPr lang="pt-BR" sz="1600" dirty="0"/>
            </a:b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Por isso, pois, os judeus ainda mais procuravam matá-lo, porque não somente violava 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mas também dizia que Deus era seu próprio Pai, fazendo-se igual a Deus.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Então, lhes falou Jesus: Em verdade, em verdade vos digo que o Filho nada pode fazer de si mesmo, senão somente aquilo que vir fazer o Pai; porque tudo o que este fizer, o Filho também semelhantemente o faz.</a:t>
            </a:r>
            <a:br>
              <a:rPr lang="pt-BR" sz="1600" dirty="0"/>
            </a:br>
            <a:r>
              <a:rPr lang="pt-BR" sz="1600" b="0" i="0" dirty="0">
                <a:effectLst/>
                <a:latin typeface="Roboto" panose="02000000000000000000" pitchFamily="2" charset="0"/>
              </a:rPr>
              <a:t>Porque o Pai ama ao Filho, e lhe mostra tudo o que faz, e maiores obras do que estas lhe mostrará, para que vos maravilheis.</a:t>
            </a:r>
            <a:br>
              <a:rPr lang="pt-BR" sz="1600" dirty="0"/>
            </a:br>
            <a:r>
              <a:rPr lang="pt-BR" sz="1600" b="0" i="0" u="sng" dirty="0">
                <a:effectLst/>
                <a:latin typeface="Roboto" panose="02000000000000000000" pitchFamily="2" charset="0"/>
              </a:rPr>
              <a:t>Pois assim como o Pai ressuscita e vivifica os mortos, assim também o Filho vivifica aqueles a quem quer.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João 5:5-21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206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JESUS LIDAVA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462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COMO O SENHOR VIA O SÁBADO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C532D09-717D-C1E0-0AF6-30151A153C9A}"/>
              </a:ext>
            </a:extLst>
          </p:cNvPr>
          <p:cNvSpPr txBox="1"/>
          <p:nvPr/>
        </p:nvSpPr>
        <p:spPr>
          <a:xfrm>
            <a:off x="640972" y="2118862"/>
            <a:ext cx="10712827" cy="327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Jesus </a:t>
            </a:r>
            <a:r>
              <a:rPr lang="pt-BR" sz="2000" b="0" i="0" u="none" strike="noStrike" dirty="0">
                <a:solidFill>
                  <a:srgbClr val="FFC000"/>
                </a:solidFill>
                <a:effectLst/>
              </a:rPr>
              <a:t>expulsa um demônio </a:t>
            </a:r>
            <a:r>
              <a:rPr lang="pt-BR" sz="2000" b="0" i="0" u="none" strike="noStrike" dirty="0">
                <a:effectLst/>
              </a:rPr>
              <a:t>de um homem - 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 1.21-28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Jesus </a:t>
            </a:r>
            <a:r>
              <a:rPr lang="pt-BR" sz="2000" b="0" i="0" u="none" strike="noStrike" dirty="0">
                <a:solidFill>
                  <a:srgbClr val="FFC000"/>
                </a:solidFill>
                <a:effectLst/>
              </a:rPr>
              <a:t>cura</a:t>
            </a:r>
            <a:r>
              <a:rPr lang="pt-BR" sz="2000" b="0" i="0" u="none" strike="noStrike" dirty="0">
                <a:effectLst/>
              </a:rPr>
              <a:t> a sogra de Pedro - 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 1.29-31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Jesus </a:t>
            </a:r>
            <a:r>
              <a:rPr lang="pt-BR" sz="2000" b="0" i="0" u="none" strike="noStrike" dirty="0">
                <a:solidFill>
                  <a:srgbClr val="FFC000"/>
                </a:solidFill>
                <a:effectLst/>
              </a:rPr>
              <a:t>cura</a:t>
            </a:r>
            <a:r>
              <a:rPr lang="pt-BR" sz="2000" b="0" i="0" u="none" strike="noStrike" dirty="0">
                <a:effectLst/>
              </a:rPr>
              <a:t> um paralítico junto ao tanque de </a:t>
            </a:r>
            <a:r>
              <a:rPr lang="pt-BR" sz="2000" b="0" i="0" u="none" strike="noStrike" dirty="0" err="1">
                <a:effectLst/>
              </a:rPr>
              <a:t>Betesda</a:t>
            </a:r>
            <a:r>
              <a:rPr lang="pt-BR" sz="2000" b="0" i="0" u="none" strike="noStrike" dirty="0">
                <a:effectLst/>
              </a:rPr>
              <a:t> - 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 5.1-18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Jesus </a:t>
            </a:r>
            <a:r>
              <a:rPr lang="pt-BR" sz="2000" b="0" i="0" u="none" strike="noStrike" dirty="0">
                <a:solidFill>
                  <a:srgbClr val="FFC000"/>
                </a:solidFill>
                <a:effectLst/>
              </a:rPr>
              <a:t>cura</a:t>
            </a:r>
            <a:r>
              <a:rPr lang="pt-BR" sz="2000" b="0" i="0" u="none" strike="noStrike" dirty="0">
                <a:effectLst/>
              </a:rPr>
              <a:t> um homem com uma mão deformada - 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 3.1-6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Jesus </a:t>
            </a:r>
            <a:r>
              <a:rPr lang="pt-BR" sz="2000" b="0" i="0" u="none" strike="noStrike" dirty="0">
                <a:solidFill>
                  <a:srgbClr val="FFC000"/>
                </a:solidFill>
                <a:effectLst/>
              </a:rPr>
              <a:t>restaura</a:t>
            </a:r>
            <a:r>
              <a:rPr lang="pt-BR" sz="2000" b="0" i="0" u="none" strike="noStrike" dirty="0">
                <a:effectLst/>
              </a:rPr>
              <a:t> uma mulher aleijada - 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Lc 13.10-17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Jesus </a:t>
            </a:r>
            <a:r>
              <a:rPr lang="pt-BR" sz="2000" b="0" i="0" u="none" strike="noStrike" dirty="0">
                <a:solidFill>
                  <a:srgbClr val="FFC000"/>
                </a:solidFill>
                <a:effectLst/>
              </a:rPr>
              <a:t>cura</a:t>
            </a:r>
            <a:r>
              <a:rPr lang="pt-BR" sz="2000" b="0" i="0" u="none" strike="noStrike" dirty="0">
                <a:effectLst/>
              </a:rPr>
              <a:t> um homem que tinha os braços e as pernas inchadas - 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Lc 14.1-6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Jesus </a:t>
            </a:r>
            <a:r>
              <a:rPr lang="pt-BR" sz="2000" b="0" i="0" u="none" strike="noStrike" dirty="0">
                <a:solidFill>
                  <a:srgbClr val="FFC000"/>
                </a:solidFill>
                <a:effectLst/>
              </a:rPr>
              <a:t>cura</a:t>
            </a:r>
            <a:r>
              <a:rPr lang="pt-BR" sz="2000" b="0" i="0" u="none" strike="noStrike" dirty="0">
                <a:effectLst/>
              </a:rPr>
              <a:t> um cego de nascença - 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 9.1-16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2819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COMO JESUS LIDAVA COM 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965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EXEMPLO DO SENHOR NO SÁBADO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C532D09-717D-C1E0-0AF6-30151A153C9A}"/>
              </a:ext>
            </a:extLst>
          </p:cNvPr>
          <p:cNvSpPr txBox="1"/>
          <p:nvPr/>
        </p:nvSpPr>
        <p:spPr>
          <a:xfrm>
            <a:off x="640972" y="2118862"/>
            <a:ext cx="10712827" cy="2814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O sábado foi estabelecido por causa do homem – 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Mc 2.27</a:t>
            </a: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Entrou na sinagoga deles – 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</a:rPr>
              <a:t>Mt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 12.9; 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</a:rPr>
              <a:t>Lc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 4.16</a:t>
            </a: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Ensinar na sinagoga –</a:t>
            </a:r>
            <a:r>
              <a:rPr lang="pt-BR" sz="2000" dirty="0">
                <a:solidFill>
                  <a:srgbClr val="00B0F0"/>
                </a:solidFill>
              </a:rPr>
              <a:t> Mc 1.21</a:t>
            </a:r>
            <a:endParaRPr lang="pt-BR" sz="2000" b="0" i="0" u="none" strike="noStrike" dirty="0">
              <a:solidFill>
                <a:srgbClr val="00B0F0"/>
              </a:solidFill>
              <a:effectLst/>
            </a:endParaRP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É lícito fazer o bem nos sábados - 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</a:rPr>
              <a:t>Mt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 12.12 em op. 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</a:rPr>
              <a:t>Jo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 9.16</a:t>
            </a: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Curava no sábado, libertava as pessoas do jugo - </a:t>
            </a:r>
            <a:r>
              <a:rPr lang="pt-BR" sz="2000" dirty="0" err="1">
                <a:solidFill>
                  <a:srgbClr val="00B0F0"/>
                </a:solidFill>
              </a:rPr>
              <a:t>Lc</a:t>
            </a:r>
            <a:r>
              <a:rPr lang="pt-BR" sz="2000" dirty="0">
                <a:solidFill>
                  <a:srgbClr val="00B0F0"/>
                </a:solidFill>
              </a:rPr>
              <a:t> 13.16 em op. 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</a:rPr>
              <a:t>L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13.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14</a:t>
            </a:r>
          </a:p>
          <a:p>
            <a:pPr marL="285750" indent="-28575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 u="none" strike="noStrike" dirty="0">
                <a:effectLst/>
              </a:rPr>
              <a:t>Descansou da obra da redenção no sábado – 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</a:rPr>
              <a:t>Lc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 23.44-46 em op. </a:t>
            </a:r>
            <a:r>
              <a:rPr lang="pt-BR" sz="2000" b="0" i="0" u="none" strike="noStrike" dirty="0" err="1">
                <a:solidFill>
                  <a:srgbClr val="00B0F0"/>
                </a:solidFill>
                <a:effectLst/>
              </a:rPr>
              <a:t>Jo</a:t>
            </a:r>
            <a:r>
              <a:rPr lang="pt-BR" sz="2000" b="0" i="0" u="none" strike="noStrike" dirty="0">
                <a:solidFill>
                  <a:srgbClr val="00B0F0"/>
                </a:solidFill>
                <a:effectLst/>
              </a:rPr>
              <a:t> 19.31;38-39</a:t>
            </a:r>
          </a:p>
        </p:txBody>
      </p:sp>
    </p:spTree>
    <p:extLst>
      <p:ext uri="{BB962C8B-B14F-4D97-AF65-F5344CB8AC3E}">
        <p14:creationId xmlns:p14="http://schemas.microsoft.com/office/powerpoint/2010/main" val="2121773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NO CONTEXTO DOS EVANGELHOS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0C15FA-BDCB-242A-513A-8CD527AE96B9}"/>
              </a:ext>
            </a:extLst>
          </p:cNvPr>
          <p:cNvSpPr txBox="1"/>
          <p:nvPr/>
        </p:nvSpPr>
        <p:spPr>
          <a:xfrm>
            <a:off x="632691" y="2393240"/>
            <a:ext cx="107211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Após o exílio babilônico o Dia do Senhor se tornou rígido, por conta da transgressão </a:t>
            </a:r>
            <a:r>
              <a:rPr lang="pt-BR" sz="1600" dirty="0">
                <a:solidFill>
                  <a:schemeClr val="accent3"/>
                </a:solidFill>
              </a:rPr>
              <a:t>(</a:t>
            </a:r>
            <a:r>
              <a:rPr lang="pt-BR" sz="1600" dirty="0" err="1">
                <a:solidFill>
                  <a:schemeClr val="accent3"/>
                </a:solidFill>
              </a:rPr>
              <a:t>Nm</a:t>
            </a:r>
            <a:r>
              <a:rPr lang="pt-BR" sz="1600" dirty="0">
                <a:solidFill>
                  <a:schemeClr val="accent3"/>
                </a:solidFill>
              </a:rPr>
              <a:t> 13.15-24)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As tradições de homens para proteger o Dia do Senhor o tornaram um fardo</a:t>
            </a:r>
            <a:endParaRPr lang="pt-B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Os fariseus eram os principais defensores destas tradições </a:t>
            </a:r>
            <a:r>
              <a:rPr lang="pt-BR" sz="1600" dirty="0">
                <a:solidFill>
                  <a:schemeClr val="accent3"/>
                </a:solidFill>
              </a:rPr>
              <a:t>(Mc 2.24)</a:t>
            </a:r>
            <a:endParaRPr lang="pt-BR" sz="2000" dirty="0">
              <a:solidFill>
                <a:schemeClr val="accent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Jesus declarou ter toda autoridade sobre o Sábado e o chamou de Seu dia </a:t>
            </a:r>
            <a:r>
              <a:rPr lang="pt-BR" sz="2000" dirty="0">
                <a:solidFill>
                  <a:srgbClr val="00B0F0"/>
                </a:solidFill>
              </a:rPr>
              <a:t>(Mc 2.28)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Jesus restaurou o Dia do Senhor ao seu devido lugar, um dia de alento, descanso, libertação, cura, adoração e regozijo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Jesus nos deixou exemplos práticos de como devemos santificar o Seu 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51E080F-9174-5F96-409D-84FF7790C8BE}"/>
              </a:ext>
            </a:extLst>
          </p:cNvPr>
          <p:cNvSpPr/>
          <p:nvPr/>
        </p:nvSpPr>
        <p:spPr>
          <a:xfrm>
            <a:off x="640973" y="1950150"/>
            <a:ext cx="3064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RECAPITULANDO O ESTUDO</a:t>
            </a:r>
          </a:p>
        </p:txBody>
      </p:sp>
    </p:spTree>
    <p:extLst>
      <p:ext uri="{BB962C8B-B14F-4D97-AF65-F5344CB8AC3E}">
        <p14:creationId xmlns:p14="http://schemas.microsoft.com/office/powerpoint/2010/main" val="999536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399062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NO CONTEXTO DOS EVANGELHOS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0C15FA-BDCB-242A-513A-8CD527AE96B9}"/>
              </a:ext>
            </a:extLst>
          </p:cNvPr>
          <p:cNvSpPr txBox="1"/>
          <p:nvPr/>
        </p:nvSpPr>
        <p:spPr>
          <a:xfrm>
            <a:off x="640973" y="1248366"/>
            <a:ext cx="107211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O dia do Senhor foi estabelecido pelo próprio Salvador, como uma dádiva para o homem, um dia de alento, de benção, de alegria e adoração. No entanto o homem equivocadamente se apropriou deste dia para realizar seu trabalho e andar segundo os interesses de seu coração enganoso.</a:t>
            </a:r>
          </a:p>
          <a:p>
            <a:endParaRPr lang="pt-BR" sz="2000" dirty="0"/>
          </a:p>
          <a:p>
            <a:r>
              <a:rPr lang="pt-BR" sz="2000" dirty="0"/>
              <a:t>Esta contínua profanação do Dia do Senhor, levou homens a criar leis e tradições rígidas que tiraram todo o regozijo, alívio e alegria do santo sábado do Senhor. Leis e tradições que ainda hoje, muitos que se dizem religiosos insistem em manter, colocando um fardo sobre seus irmãos.</a:t>
            </a:r>
          </a:p>
          <a:p>
            <a:endParaRPr lang="pt-BR" sz="2000" dirty="0"/>
          </a:p>
          <a:p>
            <a:r>
              <a:rPr lang="pt-BR" sz="2000" dirty="0"/>
              <a:t>O Senhor Jesus enquanto viveu nesta terra realizando a redenção do homem caído, restaurou pelo ensino, prática e exemplo, a verdade a respeito do Dia do Senhor. Este dia foi feito para o homem.</a:t>
            </a:r>
          </a:p>
          <a:p>
            <a:endParaRPr lang="pt-BR" sz="2000" dirty="0"/>
          </a:p>
          <a:p>
            <a:r>
              <a:rPr lang="pt-BR" sz="2000" dirty="0">
                <a:solidFill>
                  <a:srgbClr val="FFC000"/>
                </a:solidFill>
              </a:rPr>
              <a:t>O sábado do sétimo dia, de maneira nenhuma foi abolido pelo Salvador como muitos pretendem ensinar, pelo contrário, é uma benção para a humanidade, é o dia santo, é um dia de descanso, é um dia de buscar os perdidos, levar alento aos cansados, aliviar o fardo dos oprimidos é o verdadeiro Dia do Senhor</a:t>
            </a:r>
            <a:r>
              <a:rPr lang="pt-B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1081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12/05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19/05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26/05</a:t>
            </a:r>
            <a:r>
              <a:rPr lang="pt-BR" sz="1800" dirty="0">
                <a:solidFill>
                  <a:schemeClr val="accent2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02/06</a:t>
            </a:r>
            <a:r>
              <a:rPr lang="pt-BR" sz="1800" dirty="0">
                <a:solidFill>
                  <a:schemeClr val="accent2"/>
                </a:solidFill>
              </a:rPr>
              <a:t> – O dia do Senhor na reforma e na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180931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1227</TotalTime>
  <Words>5216</Words>
  <Application>Microsoft Macintosh PowerPoint</Application>
  <PresentationFormat>Widescreen</PresentationFormat>
  <Paragraphs>272</Paragraphs>
  <Slides>23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Corbel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69</cp:revision>
  <dcterms:created xsi:type="dcterms:W3CDTF">2023-04-28T20:08:42Z</dcterms:created>
  <dcterms:modified xsi:type="dcterms:W3CDTF">2023-05-20T00:24:09Z</dcterms:modified>
</cp:coreProperties>
</file>