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9" r:id="rId4"/>
    <p:sldId id="261" r:id="rId5"/>
    <p:sldId id="500" r:id="rId6"/>
    <p:sldId id="482" r:id="rId7"/>
    <p:sldId id="513" r:id="rId8"/>
    <p:sldId id="514" r:id="rId9"/>
    <p:sldId id="502" r:id="rId10"/>
    <p:sldId id="517" r:id="rId11"/>
    <p:sldId id="503" r:id="rId12"/>
    <p:sldId id="515" r:id="rId13"/>
    <p:sldId id="516" r:id="rId14"/>
    <p:sldId id="518" r:id="rId15"/>
    <p:sldId id="391" r:id="rId16"/>
    <p:sldId id="464" r:id="rId17"/>
    <p:sldId id="521" r:id="rId18"/>
    <p:sldId id="508" r:id="rId19"/>
    <p:sldId id="520" r:id="rId20"/>
    <p:sldId id="522" r:id="rId21"/>
    <p:sldId id="501" r:id="rId22"/>
    <p:sldId id="519" r:id="rId23"/>
    <p:sldId id="504" r:id="rId24"/>
    <p:sldId id="527" r:id="rId25"/>
    <p:sldId id="523" r:id="rId26"/>
    <p:sldId id="525" r:id="rId27"/>
    <p:sldId id="528" r:id="rId28"/>
    <p:sldId id="529" r:id="rId29"/>
    <p:sldId id="530" r:id="rId30"/>
    <p:sldId id="531" r:id="rId31"/>
    <p:sldId id="481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98"/>
    <p:restoredTop sz="94853"/>
  </p:normalViewPr>
  <p:slideViewPr>
    <p:cSldViewPr snapToGrid="0" showGuides="1">
      <p:cViewPr varScale="1">
        <p:scale>
          <a:sx n="93" d="100"/>
          <a:sy n="93" d="100"/>
        </p:scale>
        <p:origin x="240" y="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AAA10-0FDB-9C42-93E4-D402AD28138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9581F-C4C9-234C-BC94-899936A8C1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61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I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9581F-C4C9-234C-BC94-899936A8C16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905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02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752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471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506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0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0617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67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3572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325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890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1686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2315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7100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67799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770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534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664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513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9455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13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0592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0710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59507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6280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9581F-C4C9-234C-BC94-899936A8C168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515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6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49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90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97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68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74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071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5495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38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305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802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DB942-ADDB-124A-A223-3E45FD79FDC0}" type="datetimeFigureOut">
              <a:rPr lang="pt-BR" smtClean="0"/>
              <a:t>26/05/2023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550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lc/22/17-20+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1co/11/23-26+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lc/24/46-51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mt/28/18-20+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rm/14/1-23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rm/15/1-7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cl/2/6-23+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/9,10+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tos/20/29-32+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2ts/2/2-15+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dn/7/24-26+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dn/2/41-43+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dt/4/19+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ez/8/15-18+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Homem com camiseta preta&#10;&#10;Descrição gerada automaticamente">
            <a:extLst>
              <a:ext uri="{FF2B5EF4-FFF2-40B4-BE49-F238E27FC236}">
                <a16:creationId xmlns:a16="http://schemas.microsoft.com/office/drawing/2014/main" id="{A96705D3-0C84-F5E9-E7EC-CADEFA7D8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116" y="595116"/>
            <a:ext cx="5667768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6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505B3F2-8473-5009-9523-B3A2C3D33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27" y="852742"/>
            <a:ext cx="5152516" cy="5152516"/>
          </a:xfrm>
          <a:prstGeom prst="rect">
            <a:avLst/>
          </a:prstGeom>
        </p:spPr>
      </p:pic>
      <p:sp>
        <p:nvSpPr>
          <p:cNvPr id="2" name="Espaço Reservado para Conteúdo 8">
            <a:extLst>
              <a:ext uri="{FF2B5EF4-FFF2-40B4-BE49-F238E27FC236}">
                <a16:creationId xmlns:a16="http://schemas.microsoft.com/office/drawing/2014/main" id="{F366B5F2-DC69-13E8-BE33-29296E18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2743" y="2811791"/>
            <a:ext cx="10712827" cy="204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05/05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criação e formação de um povo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12/05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como sinal e advertência profética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19/05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no contexto dos Evangelhos</a:t>
            </a:r>
          </a:p>
          <a:p>
            <a:pPr marL="0" indent="0">
              <a:buNone/>
            </a:pPr>
            <a:r>
              <a:rPr lang="pt-BR" sz="1800" b="1" dirty="0">
                <a:solidFill>
                  <a:srgbClr val="FFC000"/>
                </a:solidFill>
              </a:rPr>
              <a:t>26/05</a:t>
            </a:r>
            <a:r>
              <a:rPr lang="pt-BR" sz="1800" dirty="0">
                <a:solidFill>
                  <a:srgbClr val="FFC000"/>
                </a:solidFill>
              </a:rPr>
              <a:t> – O dia do Senhor na igreja primitiva até a apostasia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02/06</a:t>
            </a:r>
            <a:r>
              <a:rPr lang="pt-BR" sz="1800" dirty="0">
                <a:solidFill>
                  <a:schemeClr val="accent2"/>
                </a:solidFill>
              </a:rPr>
              <a:t> – O dia do Senhor da reforma à escatologia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AFA7EE-1B6C-E6D0-91DC-A3BD4F717904}"/>
              </a:ext>
            </a:extLst>
          </p:cNvPr>
          <p:cNvSpPr txBox="1"/>
          <p:nvPr/>
        </p:nvSpPr>
        <p:spPr>
          <a:xfrm>
            <a:off x="5482743" y="2039285"/>
            <a:ext cx="217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08056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A0A083D-F82A-BA72-2F17-0F4E6B44BB01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E9CD119-E78D-2990-A3C7-40814FCBAE2A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5985729-9FA5-1432-8081-A5E402303497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id="{747CAC6A-D051-7BE2-AC6E-3D512D89B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O DIA DO SENHOR POUCO ANTES E APÓS A MORTE E RESSURREIÇÃO DE CRISTO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ORDENANÇAS NA ÚLTIMA CEIA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TESTEMUNHO DO EVANGELHO DE LUCAS E JOÃO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ORDENANÇAS APÓS A RESSURREIÇÃO</a:t>
            </a:r>
          </a:p>
          <a:p>
            <a:r>
              <a:rPr lang="pt-BR" sz="2200" dirty="0">
                <a:latin typeface="Corbel" panose="020B0503020204020204" pitchFamily="34" charset="0"/>
              </a:rPr>
              <a:t>O TESTEMUNHO DOS APÓSTOLOS SOBRE O DIA DO SENHOR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EXEMPLOS EM ATOS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TEXTOS PAULINOS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DIA DO SENHOR EM APOCALIPSE</a:t>
            </a:r>
          </a:p>
          <a:p>
            <a:r>
              <a:rPr lang="pt-BR" sz="2200" dirty="0">
                <a:latin typeface="Corbel" panose="020B0503020204020204" pitchFamily="34" charset="0"/>
              </a:rPr>
              <a:t>A TENTATIVA DE MUDANÇA DO DIA DO SENHOR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APOSTASIA DA IGREJA NA PROFECIA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TESTEMUNHO DOS PAIS DA IGREJA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ORIGEM DO DIA DO SOL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MUDANÇA DO DIA DO SENHOR, O SÍMBOLO DA AUTORIDADE DE ROMA</a:t>
            </a:r>
          </a:p>
        </p:txBody>
      </p:sp>
    </p:spTree>
    <p:extLst>
      <p:ext uri="{BB962C8B-B14F-4D97-AF65-F5344CB8AC3E}">
        <p14:creationId xmlns:p14="http://schemas.microsoft.com/office/powerpoint/2010/main" val="125406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309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Friday of 5th Week of Easter, May 15, 2020 - Claretian Missionaries">
            <a:extLst>
              <a:ext uri="{FF2B5EF4-FFF2-40B4-BE49-F238E27FC236}">
                <a16:creationId xmlns:a16="http://schemas.microsoft.com/office/drawing/2014/main" id="{C0044F7D-4B90-3EFB-0A40-313F251872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33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9" name="Rectangle 30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Significance of Jesus' Ascension - FlashInfoNg">
            <a:extLst>
              <a:ext uri="{FF2B5EF4-FFF2-40B4-BE49-F238E27FC236}">
                <a16:creationId xmlns:a16="http://schemas.microsoft.com/office/drawing/2014/main" id="{8304CD08-7196-1FFD-31D4-E76EC2A785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40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POUCO ANTES E APÓS A MORTE E RESSURREIÇÃO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308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ORDENANÇAS NA ÚLTIMA CEIA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B88288-9446-0BC7-3118-887459270888}"/>
              </a:ext>
            </a:extLst>
          </p:cNvPr>
          <p:cNvSpPr txBox="1"/>
          <p:nvPr/>
        </p:nvSpPr>
        <p:spPr>
          <a:xfrm>
            <a:off x="640973" y="2021097"/>
            <a:ext cx="512845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E, tomando o cálice, e havendo dado graças, disse: Tomai-o, e reparti-o entre vós;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Porque vos digo que já não beberei do fruto da vide, até que venha o reino de Deus.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E, tomando o pão, e havendo dado graças, partiu-o, e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deu-lho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dizendo: Isto é o meu corpo, que por vós é dado;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fazei isto em memória de mim.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Semelhantemente, tomou o cálice, depois da ceia, dizendo: Este cálice é o novo testamento no meu sangue, que é derramado por vós.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Lucas 22:17-20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28DD987-CEB8-ECB9-9E4D-9D903F4BEAE4}"/>
              </a:ext>
            </a:extLst>
          </p:cNvPr>
          <p:cNvSpPr txBox="1"/>
          <p:nvPr/>
        </p:nvSpPr>
        <p:spPr>
          <a:xfrm>
            <a:off x="6422573" y="2021097"/>
            <a:ext cx="51284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Porque eu recebi do Senhor o que também vos ensinei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: que o Senhor Jesus, na noite em que foi traído, tomou o pão;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E, tendo dado graças, o partiu e disse: Tomai, comei; isto é o meu corpo que é partido por vós;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fazei isto em memória de mim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Semelhantemente também, depois de cear, tomou o cálice, dizendo: Este cálice é o novo testamento no meu sangue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; fazei isto, todas as vezes que beberdes, em memória de mim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Porque todas as vezes que comerdes este pão e beberdes este cálice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anunciais a morte do Senhor, até que venha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Coríntios 11:23-26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59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POUCO ANTES E APÓS A MORTE E RESSURREIÇÃO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5386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TESTEMUNHO DO EVANGELHO DE LUCAS E JOÃO</a:t>
            </a:r>
          </a:p>
        </p:txBody>
      </p:sp>
      <p:pic>
        <p:nvPicPr>
          <p:cNvPr id="1026" name="Picture 2" descr="The Passion Luke's Gospel | The Passion of Jesus Christ">
            <a:extLst>
              <a:ext uri="{FF2B5EF4-FFF2-40B4-BE49-F238E27FC236}">
                <a16:creationId xmlns:a16="http://schemas.microsoft.com/office/drawing/2014/main" id="{19D5C528-C8C1-485C-3239-20E157C86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76" y="1795054"/>
            <a:ext cx="2175280" cy="270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Passion John's Gospel | The Passion of Jesus Christ">
            <a:extLst>
              <a:ext uri="{FF2B5EF4-FFF2-40B4-BE49-F238E27FC236}">
                <a16:creationId xmlns:a16="http://schemas.microsoft.com/office/drawing/2014/main" id="{357877B8-5D55-42C3-AF1A-9523797AC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520" y="2934425"/>
            <a:ext cx="2175280" cy="278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0D7FDE5-1B0C-8953-5FFC-7368E7A21971}"/>
              </a:ext>
            </a:extLst>
          </p:cNvPr>
          <p:cNvSpPr txBox="1"/>
          <p:nvPr/>
        </p:nvSpPr>
        <p:spPr>
          <a:xfrm>
            <a:off x="7541376" y="4604656"/>
            <a:ext cx="1374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61/62 d.C.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EF6787B-3C26-4EA1-9DBE-ABD574B1763C}"/>
              </a:ext>
            </a:extLst>
          </p:cNvPr>
          <p:cNvSpPr txBox="1"/>
          <p:nvPr/>
        </p:nvSpPr>
        <p:spPr>
          <a:xfrm>
            <a:off x="9178520" y="5765027"/>
            <a:ext cx="1374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~ 95 d.C.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E2044A6-6986-C52C-56E2-BD8D1A8AD10F}"/>
              </a:ext>
            </a:extLst>
          </p:cNvPr>
          <p:cNvSpPr txBox="1"/>
          <p:nvPr/>
        </p:nvSpPr>
        <p:spPr>
          <a:xfrm>
            <a:off x="648503" y="2573331"/>
            <a:ext cx="67613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 testemunho das mulheres que seguiam a Jesus </a:t>
            </a:r>
            <a:r>
              <a:rPr lang="pt-BR" sz="2400" dirty="0">
                <a:solidFill>
                  <a:srgbClr val="FFC000"/>
                </a:solidFill>
              </a:rPr>
              <a:t>(</a:t>
            </a:r>
            <a:r>
              <a:rPr lang="pt-BR" sz="2400" dirty="0" err="1">
                <a:solidFill>
                  <a:srgbClr val="FFC000"/>
                </a:solidFill>
              </a:rPr>
              <a:t>Lc</a:t>
            </a:r>
            <a:r>
              <a:rPr lang="pt-BR" sz="2400" dirty="0">
                <a:solidFill>
                  <a:srgbClr val="FFC000"/>
                </a:solidFill>
              </a:rPr>
              <a:t> 23.44-46; </a:t>
            </a:r>
            <a:r>
              <a:rPr lang="pt-BR" sz="2400" dirty="0" err="1">
                <a:solidFill>
                  <a:srgbClr val="FFC000"/>
                </a:solidFill>
              </a:rPr>
              <a:t>Lc</a:t>
            </a:r>
            <a:r>
              <a:rPr lang="pt-BR" sz="2400" dirty="0">
                <a:solidFill>
                  <a:srgbClr val="FFC000"/>
                </a:solidFill>
              </a:rPr>
              <a:t> 23.54-56; </a:t>
            </a:r>
            <a:r>
              <a:rPr lang="pt-BR" sz="2400" dirty="0" err="1">
                <a:solidFill>
                  <a:srgbClr val="FFC000"/>
                </a:solidFill>
              </a:rPr>
              <a:t>Lc</a:t>
            </a:r>
            <a:r>
              <a:rPr lang="pt-BR" sz="2400" dirty="0">
                <a:solidFill>
                  <a:srgbClr val="FFC000"/>
                </a:solidFill>
              </a:rPr>
              <a:t> 24.1 </a:t>
            </a:r>
            <a:r>
              <a:rPr lang="pt-BR" sz="2400" dirty="0" err="1">
                <a:solidFill>
                  <a:srgbClr val="FFC000"/>
                </a:solidFill>
              </a:rPr>
              <a:t>cf</a:t>
            </a:r>
            <a:r>
              <a:rPr lang="pt-BR" sz="2400" dirty="0">
                <a:solidFill>
                  <a:srgbClr val="FFC000"/>
                </a:solidFill>
              </a:rPr>
              <a:t> </a:t>
            </a:r>
            <a:r>
              <a:rPr lang="pt-BR" sz="2400" dirty="0" err="1">
                <a:solidFill>
                  <a:srgbClr val="FFC000"/>
                </a:solidFill>
              </a:rPr>
              <a:t>Gn</a:t>
            </a:r>
            <a:r>
              <a:rPr lang="pt-BR" sz="2400" dirty="0">
                <a:solidFill>
                  <a:srgbClr val="FFC000"/>
                </a:solidFill>
              </a:rPr>
              <a:t> 1.5; </a:t>
            </a:r>
            <a:r>
              <a:rPr lang="pt-BR" sz="2400" dirty="0" err="1">
                <a:solidFill>
                  <a:srgbClr val="FFC000"/>
                </a:solidFill>
              </a:rPr>
              <a:t>Lv</a:t>
            </a:r>
            <a:r>
              <a:rPr lang="pt-BR" sz="2400" dirty="0">
                <a:solidFill>
                  <a:srgbClr val="FFC000"/>
                </a:solidFill>
              </a:rPr>
              <a:t> 23.32 )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 testemunho de Maria Madalena </a:t>
            </a:r>
            <a:r>
              <a:rPr lang="pt-BR" sz="2400" dirty="0">
                <a:solidFill>
                  <a:srgbClr val="FFC000"/>
                </a:solidFill>
              </a:rPr>
              <a:t>(</a:t>
            </a:r>
            <a:r>
              <a:rPr lang="pt-BR" sz="2400" dirty="0" err="1">
                <a:solidFill>
                  <a:srgbClr val="FFC000"/>
                </a:solidFill>
              </a:rPr>
              <a:t>Jo</a:t>
            </a:r>
            <a:r>
              <a:rPr lang="pt-BR" sz="2400" dirty="0">
                <a:solidFill>
                  <a:srgbClr val="FFC000"/>
                </a:solidFill>
              </a:rPr>
              <a:t> 20.1)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 testemunho dos discípulos </a:t>
            </a:r>
            <a:r>
              <a:rPr lang="pt-BR" sz="2400" dirty="0">
                <a:solidFill>
                  <a:srgbClr val="FFC000"/>
                </a:solidFill>
              </a:rPr>
              <a:t>(</a:t>
            </a:r>
            <a:r>
              <a:rPr lang="pt-BR" sz="2400" dirty="0" err="1">
                <a:solidFill>
                  <a:srgbClr val="FFC000"/>
                </a:solidFill>
              </a:rPr>
              <a:t>Jo</a:t>
            </a:r>
            <a:r>
              <a:rPr lang="pt-BR" sz="2400" dirty="0">
                <a:solidFill>
                  <a:srgbClr val="FFC000"/>
                </a:solidFill>
              </a:rPr>
              <a:t> 20.19)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166078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POUCO ANTES E APÓS A MORTE E RESSURREIÇÃO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5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ORDENANÇAS APÓS A RESSURREIÇÃO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E8861EE-3241-7059-F7F2-6FF26C2FD4A0}"/>
              </a:ext>
            </a:extLst>
          </p:cNvPr>
          <p:cNvSpPr txBox="1"/>
          <p:nvPr/>
        </p:nvSpPr>
        <p:spPr>
          <a:xfrm>
            <a:off x="640973" y="1971693"/>
            <a:ext cx="495428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e lhes disse: Assim está escrito que o Cristo havia de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padecere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ressuscitar dentre os mortos no terceiro dia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e que em seu nome se pregasse arrependimento para remissão de pecados a todas as nações, começando de Jerusalém.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Vós sois testemunhas destas coisas.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Eis que envio sobre vós a promessa de meu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Pai;</a:t>
            </a:r>
            <a:r>
              <a:rPr lang="pt-BR" sz="1600" b="0" i="0" dirty="0" err="1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permanecei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pois, na cidade, até que do alto sejais revestidos de poder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Então, os levou para Betânia e, erguendo as mãos, os abençoou.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Aconteceu que, enquanto os abençoava, ia-se retirando deles, sendo elevado para o céu.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Lucas 24:46-51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BA1999A-F974-96AD-AC86-18A22CC58192}"/>
              </a:ext>
            </a:extLst>
          </p:cNvPr>
          <p:cNvSpPr txBox="1"/>
          <p:nvPr/>
        </p:nvSpPr>
        <p:spPr>
          <a:xfrm>
            <a:off x="6596745" y="1971693"/>
            <a:ext cx="495428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Jesus, aproximando-se, falou-lhes, dizendo: Toda a autoridade me foi dada no céu e na terra.</a:t>
            </a:r>
            <a:br>
              <a:rPr lang="pt-BR" sz="1600" dirty="0"/>
            </a:br>
            <a:r>
              <a:rPr lang="pt-BR" sz="1600" b="0" i="0" dirty="0" err="1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Ide,portanto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fazei discípulos de todas as nações, batizando-os em nome do Pai, e do Filho, e do Espírito Santo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;</a:t>
            </a:r>
            <a:br>
              <a:rPr lang="pt-BR" sz="1600" dirty="0"/>
            </a:b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ensinando-os a guardar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todas as coisas que vos tenho ordenado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 E eis que estou convosco todos os dias até à consumação do século.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28:18-20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51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TESTEMUNHO DOS APÓSTOLOS SOBRE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249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EXEMPLOS EM ATOS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838646B-64B5-A293-79AD-44931197AD29}"/>
              </a:ext>
            </a:extLst>
          </p:cNvPr>
          <p:cNvSpPr txBox="1"/>
          <p:nvPr/>
        </p:nvSpPr>
        <p:spPr>
          <a:xfrm>
            <a:off x="729342" y="1828800"/>
            <a:ext cx="106244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Paulo em </a:t>
            </a:r>
            <a:r>
              <a:rPr lang="pt-BR" sz="2400" dirty="0" err="1"/>
              <a:t>Antioquia</a:t>
            </a:r>
            <a:r>
              <a:rPr lang="pt-BR" sz="2400" dirty="0"/>
              <a:t> da </a:t>
            </a:r>
            <a:r>
              <a:rPr lang="pt-BR" sz="2400" dirty="0" err="1"/>
              <a:t>Psidia</a:t>
            </a:r>
            <a:r>
              <a:rPr lang="pt-BR" sz="2400" dirty="0"/>
              <a:t> </a:t>
            </a:r>
            <a:r>
              <a:rPr lang="pt-BR" sz="2400" dirty="0">
                <a:solidFill>
                  <a:srgbClr val="FFC000"/>
                </a:solidFill>
              </a:rPr>
              <a:t>(At 13.14,42,44)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 Concílio de Jerusalém </a:t>
            </a:r>
            <a:r>
              <a:rPr lang="pt-BR" sz="2400" dirty="0">
                <a:solidFill>
                  <a:srgbClr val="FFC000"/>
                </a:solidFill>
              </a:rPr>
              <a:t>(At 15.19-21)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Paulo em </a:t>
            </a:r>
            <a:r>
              <a:rPr lang="pt-BR" sz="2400" dirty="0" err="1"/>
              <a:t>Filipos</a:t>
            </a:r>
            <a:r>
              <a:rPr lang="pt-BR" sz="2400" dirty="0"/>
              <a:t> </a:t>
            </a:r>
            <a:r>
              <a:rPr lang="pt-BR" sz="2400" dirty="0">
                <a:solidFill>
                  <a:srgbClr val="FFC000"/>
                </a:solidFill>
              </a:rPr>
              <a:t>(At 16.13)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Paulo em Tessalônica </a:t>
            </a:r>
            <a:r>
              <a:rPr lang="pt-BR" sz="2400" dirty="0">
                <a:solidFill>
                  <a:srgbClr val="FFC000"/>
                </a:solidFill>
              </a:rPr>
              <a:t>(At 17.2 </a:t>
            </a:r>
            <a:r>
              <a:rPr lang="pt-BR" sz="2400" dirty="0" err="1">
                <a:solidFill>
                  <a:srgbClr val="FFC000"/>
                </a:solidFill>
              </a:rPr>
              <a:t>cf</a:t>
            </a:r>
            <a:r>
              <a:rPr lang="pt-BR" sz="2400" dirty="0">
                <a:solidFill>
                  <a:srgbClr val="FFC000"/>
                </a:solidFill>
              </a:rPr>
              <a:t>  1Ts 1.6,7)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Paulo em Corinto </a:t>
            </a:r>
            <a:r>
              <a:rPr lang="pt-BR" sz="2400" dirty="0">
                <a:solidFill>
                  <a:srgbClr val="FFC000"/>
                </a:solidFill>
              </a:rPr>
              <a:t>(At 18.4)</a:t>
            </a:r>
          </a:p>
          <a:p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D36A2B2-E449-1AC0-8BEF-B7D514D96FCE}"/>
              </a:ext>
            </a:extLst>
          </p:cNvPr>
          <p:cNvSpPr txBox="1"/>
          <p:nvPr/>
        </p:nvSpPr>
        <p:spPr>
          <a:xfrm>
            <a:off x="729341" y="4506456"/>
            <a:ext cx="106244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Paulo em </a:t>
            </a:r>
            <a:r>
              <a:rPr lang="pt-BR" sz="2400" dirty="0" err="1"/>
              <a:t>Troade</a:t>
            </a:r>
            <a:r>
              <a:rPr lang="pt-BR" sz="2400" dirty="0"/>
              <a:t> </a:t>
            </a:r>
            <a:r>
              <a:rPr lang="pt-BR" sz="2400" dirty="0">
                <a:solidFill>
                  <a:srgbClr val="FFC000"/>
                </a:solidFill>
              </a:rPr>
              <a:t>(At 20.7)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Paulo aos </a:t>
            </a:r>
            <a:r>
              <a:rPr lang="pt-BR" sz="2400" dirty="0" err="1"/>
              <a:t>Conríntios</a:t>
            </a:r>
            <a:r>
              <a:rPr lang="pt-BR" sz="2400" dirty="0"/>
              <a:t> </a:t>
            </a:r>
            <a:r>
              <a:rPr lang="pt-BR" sz="2400" dirty="0">
                <a:solidFill>
                  <a:srgbClr val="FFC000"/>
                </a:solidFill>
              </a:rPr>
              <a:t>(1Co 16.2)</a:t>
            </a:r>
          </a:p>
          <a:p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545053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TESTEMUNHO DOS APÓSTOLOS SOBRE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084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TEXTOS PAULINOS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0B11D6-BBFA-FE50-22F6-3F0D950E20AC}"/>
              </a:ext>
            </a:extLst>
          </p:cNvPr>
          <p:cNvSpPr txBox="1"/>
          <p:nvPr/>
        </p:nvSpPr>
        <p:spPr>
          <a:xfrm>
            <a:off x="729344" y="2519610"/>
            <a:ext cx="7459916" cy="28146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Jesus é o cumprimento das profecias do AT;</a:t>
            </a:r>
            <a:endParaRPr lang="pt-BR" sz="2000" dirty="0">
              <a:solidFill>
                <a:srgbClr val="FFC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A salvação/justificação só pode ser obtida mediante a fé em Jesus;</a:t>
            </a:r>
            <a:endParaRPr lang="pt-BR" sz="2000" dirty="0">
              <a:solidFill>
                <a:srgbClr val="FFC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Vida prática de santidade mediante o Espírito Santo;</a:t>
            </a:r>
            <a:endParaRPr lang="pt-BR" sz="2000" dirty="0">
              <a:solidFill>
                <a:srgbClr val="FFC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Oposição aos “mestres” judaizantes;</a:t>
            </a:r>
            <a:endParaRPr lang="pt-BR" sz="2000" dirty="0">
              <a:solidFill>
                <a:srgbClr val="FFC000"/>
              </a:solidFill>
            </a:endParaRPr>
          </a:p>
          <a:p>
            <a:pPr>
              <a:lnSpc>
                <a:spcPct val="150000"/>
              </a:lnSpc>
            </a:pPr>
            <a:endParaRPr lang="pt-B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pic>
        <p:nvPicPr>
          <p:cNvPr id="3074" name="Picture 2" descr="Men Saint Icons: St. Paul Icon | Monastery Icons">
            <a:extLst>
              <a:ext uri="{FF2B5EF4-FFF2-40B4-BE49-F238E27FC236}">
                <a16:creationId xmlns:a16="http://schemas.microsoft.com/office/drawing/2014/main" id="{629C295D-09E5-99FD-16B3-C83E3E28C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111" y="2044700"/>
            <a:ext cx="2297545" cy="292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882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TESTEMUNHO DOS APÓSTOLOS SOBRE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084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TEXTOS PAULINOS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BE8CCAD-E49C-F92C-CDC8-B44039E68637}"/>
              </a:ext>
            </a:extLst>
          </p:cNvPr>
          <p:cNvSpPr txBox="1"/>
          <p:nvPr/>
        </p:nvSpPr>
        <p:spPr>
          <a:xfrm>
            <a:off x="640973" y="1765739"/>
            <a:ext cx="5182884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0" i="0" dirty="0">
                <a:effectLst/>
                <a:latin typeface="Roboto" panose="02000000000000000000" pitchFamily="2" charset="0"/>
              </a:rPr>
              <a:t>Acolhei ao que é </a:t>
            </a:r>
            <a:r>
              <a:rPr lang="pt-BR" sz="13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débil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 na fé, não, porém, para discutir opiniões.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Um crê que de tudo pode </a:t>
            </a:r>
            <a:r>
              <a:rPr lang="pt-BR" sz="13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comer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, mas o </a:t>
            </a:r>
            <a:r>
              <a:rPr lang="pt-BR" sz="13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débil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 </a:t>
            </a:r>
            <a:r>
              <a:rPr lang="pt-BR" sz="13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come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 legumes;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quem come não despreze o que não come; e o que não come não julgue o que </a:t>
            </a:r>
            <a:r>
              <a:rPr lang="pt-BR" sz="13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come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, porque Deus o acolheu.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Quem és tu que julgas o servo alheio? Para o seu próprio senhor está em pé ou cai; mas estará em pé, porque o Senhor é poderoso para o suster.</a:t>
            </a:r>
            <a:br>
              <a:rPr lang="pt-BR" sz="1300" dirty="0"/>
            </a:br>
            <a:r>
              <a:rPr lang="pt-BR" sz="13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Um faz diferença entre dia e dia; outro julga iguais todos os dias. 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Cada um tenha opinião bem-definida em sua própria mente.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Quem distingue entre dia e dia para o Senhor o faz; e quem </a:t>
            </a:r>
            <a:r>
              <a:rPr lang="pt-BR" sz="13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come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 para o Senhor come, porque dá graças a Deus; e quem não </a:t>
            </a:r>
            <a:r>
              <a:rPr lang="pt-BR" sz="13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come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 para o Senhor não </a:t>
            </a:r>
            <a:r>
              <a:rPr lang="pt-BR" sz="13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come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 e dá graças a Deus.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Porque nenhum de nós vive para si mesmo, nem morre para si.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Porque, se vivemos, para o Senhor vivemos; se morremos, para o Senhor morremos. Quer, pois, vivamos ou morramos, somos do Senhor.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Foi precisamente para esse fim que Cristo morreu e ressurgiu: para ser Senhor tanto de mortos como de vivos.</a:t>
            </a:r>
            <a:br>
              <a:rPr lang="pt-BR" sz="1300" dirty="0"/>
            </a:br>
            <a:r>
              <a:rPr lang="pt-BR" sz="13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Tu, porém, por que julgas teu irmão? 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E tu, por que desprezas o teu? Pois todos compareceremos perante o tribunal de Deus.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Como está escrito: Por minha vida, diz o Senhor, diante de mim se dobrará todo joelho, e toda língua dará louvores a Deus.</a:t>
            </a:r>
            <a:br>
              <a:rPr lang="pt-BR" sz="1300" dirty="0"/>
            </a:br>
            <a:endParaRPr lang="pt-BR" sz="13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D92B23E-450C-D0F8-BA75-57D3EFAB5D60}"/>
              </a:ext>
            </a:extLst>
          </p:cNvPr>
          <p:cNvSpPr txBox="1"/>
          <p:nvPr/>
        </p:nvSpPr>
        <p:spPr>
          <a:xfrm>
            <a:off x="6509660" y="897133"/>
            <a:ext cx="518288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0" i="0" dirty="0">
                <a:effectLst/>
                <a:latin typeface="Roboto" panose="02000000000000000000" pitchFamily="2" charset="0"/>
              </a:rPr>
              <a:t>Assim, pois, cada um de nós dará contas de si mesmo a Deus.</a:t>
            </a:r>
            <a:br>
              <a:rPr lang="pt-BR" sz="1300" dirty="0"/>
            </a:br>
            <a:r>
              <a:rPr lang="pt-BR" sz="13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Não nos julguemos mais uns aos outros; pelo contrário, tomai o propósito de não pordes tropeço ou escândalo ao vosso irmão.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Eu sei e estou persuadido, no Senhor Jesus, de que nenhuma coisa é de si mesma impura, salvo para aquele que assim a considera; para esse é impura.</a:t>
            </a:r>
            <a:br>
              <a:rPr lang="pt-BR" sz="1300" dirty="0"/>
            </a:br>
            <a:r>
              <a:rPr lang="pt-BR" sz="13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Se, por causa de </a:t>
            </a:r>
            <a:r>
              <a:rPr lang="pt-BR" sz="13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comida</a:t>
            </a:r>
            <a:r>
              <a:rPr lang="pt-BR" sz="13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o teu irmão se entristece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, já não andas segundo o amor fraternal. Por causa da tua </a:t>
            </a:r>
            <a:r>
              <a:rPr lang="pt-BR" sz="13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comida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, não faças perecer aquele a favor de quem Cristo morreu.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Não seja, pois, vituperado o vosso bem.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Porque o reino de Deus não é </a:t>
            </a:r>
            <a:r>
              <a:rPr lang="pt-BR" sz="13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comida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 nem bebida, mas justiça, e paz, e alegria no Espírito Santo.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Aquele que deste modo serve a Cristo é agradável a Deus e aprovado pelos homens.</a:t>
            </a:r>
            <a:br>
              <a:rPr lang="pt-BR" sz="1300" dirty="0"/>
            </a:br>
            <a:r>
              <a:rPr lang="pt-BR" sz="13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Assim, pois, seguimos as coisas da paz e também as da edificação de uns para com os outros.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Não destruas a obra de Deus por causa da </a:t>
            </a:r>
            <a:r>
              <a:rPr lang="pt-BR" sz="13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comida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. Todas as coisas, na verdade, são limpas, mas é mau para o homem o </a:t>
            </a:r>
            <a:r>
              <a:rPr lang="pt-BR" sz="13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comer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 com escândalo.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É bom não </a:t>
            </a:r>
            <a:r>
              <a:rPr lang="pt-BR" sz="13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comer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 carne, nem beber vinho, nem fazer qualquer outra </a:t>
            </a:r>
            <a:r>
              <a:rPr lang="pt-BR" sz="1300" b="0" i="0" u="sng" dirty="0">
                <a:effectLst/>
                <a:latin typeface="Roboto" panose="02000000000000000000" pitchFamily="2" charset="0"/>
              </a:rPr>
              <a:t>coisa com que teu irmão venha a tropeçar [ou se ofender ou se enfraquecer].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A fé que tens, tem-na para ti mesmo perante Deus. Bem-aventurado é aquele que não se condena naquilo que aprova.</a:t>
            </a:r>
            <a:br>
              <a:rPr lang="pt-BR" sz="1300" dirty="0"/>
            </a:br>
            <a:r>
              <a:rPr lang="pt-BR" sz="1300" b="0" i="0" dirty="0">
                <a:effectLst/>
                <a:latin typeface="Roboto" panose="02000000000000000000" pitchFamily="2" charset="0"/>
              </a:rPr>
              <a:t>Mas aquele que tem dúvidas é condenado se </a:t>
            </a:r>
            <a:r>
              <a:rPr lang="pt-BR" sz="13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comer</a:t>
            </a:r>
            <a:r>
              <a:rPr lang="pt-BR" sz="1300" b="0" i="0" dirty="0">
                <a:effectLst/>
                <a:latin typeface="Roboto" panose="02000000000000000000" pitchFamily="2" charset="0"/>
              </a:rPr>
              <a:t>, porque o que faz não provém de fé; e tudo o que não provém de fé é pecado.</a:t>
            </a:r>
            <a:br>
              <a:rPr lang="pt-BR" sz="1300" dirty="0"/>
            </a:br>
            <a:br>
              <a:rPr lang="pt-BR" sz="1300" dirty="0"/>
            </a:br>
            <a:r>
              <a:rPr lang="pt-BR" sz="13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Romanos 14:1-23</a:t>
            </a:r>
            <a:endParaRPr lang="pt-BR" sz="13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910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TESTEMUNHO DOS APÓSTOLOS SOBRE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084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TEXTOS PAULINOS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993F238-824A-2853-0C5F-3242EBFBDED2}"/>
              </a:ext>
            </a:extLst>
          </p:cNvPr>
          <p:cNvSpPr txBox="1"/>
          <p:nvPr/>
        </p:nvSpPr>
        <p:spPr>
          <a:xfrm>
            <a:off x="670035" y="1731058"/>
            <a:ext cx="4903451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dirty="0">
                <a:effectLst/>
                <a:latin typeface="Roboto" panose="02000000000000000000" pitchFamily="2" charset="0"/>
              </a:rPr>
              <a:t>Ora,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nós que somos fortes 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devemos suportar as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debilidades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dos fracos e não agradar-nos a nós mesmos.</a:t>
            </a:r>
            <a:br>
              <a:rPr lang="pt-BR" sz="1400" dirty="0"/>
            </a:b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Portanto, cada um de nós agrade ao próximo no que é bom para edificação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Porque também Cristo não se agradou a si mesmo; antes, como está escrito: As injúrias dos que te ultrajavam caíram sobre mim.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Pois tudo quanto, outrora, foi escrito para o nosso ensino foi escrito, a fim de que, pela paciência e pela consolação das Escrituras, tenhamos esperança.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Ora, o Deus da paciência e da consolação vos conceda o mesmo sentir de uns para com os outros, segundo Cristo Jesus,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para que </a:t>
            </a:r>
            <a:r>
              <a:rPr lang="pt-BR" sz="1400" b="0" i="0" dirty="0" err="1">
                <a:effectLst/>
                <a:latin typeface="Roboto" panose="02000000000000000000" pitchFamily="2" charset="0"/>
              </a:rPr>
              <a:t>concordemente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e a uma voz glorifiqueis ao Deus e Pai de nosso Senhor Jesus Cristo.</a:t>
            </a:r>
            <a:br>
              <a:rPr lang="pt-BR" sz="1400" dirty="0"/>
            </a:b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Portanto, acolhei-vos uns aos outros, como também Cristo nos acolheu para a glória de Deus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400" dirty="0"/>
            </a:br>
            <a:br>
              <a:rPr lang="pt-BR" sz="1400" dirty="0"/>
            </a:b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Romanos 15:1-7</a:t>
            </a:r>
            <a:endParaRPr lang="pt-BR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311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TESTEMUNHO DOS APÓSTOLOS SOBRE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084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TEXTOS PAULINOS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993F238-824A-2853-0C5F-3242EBFBDED2}"/>
              </a:ext>
            </a:extLst>
          </p:cNvPr>
          <p:cNvSpPr txBox="1"/>
          <p:nvPr/>
        </p:nvSpPr>
        <p:spPr>
          <a:xfrm>
            <a:off x="670035" y="1731058"/>
            <a:ext cx="490345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dirty="0">
                <a:effectLst/>
                <a:latin typeface="Roboto" panose="02000000000000000000" pitchFamily="2" charset="0"/>
              </a:rPr>
              <a:t>Ora, como recebestes Cristo Jesus, o Senhor, assim andai nele,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nele radicados, e edificados, e confirmados na fé, tal como fostes instruídos, crescendo em ações de graças.</a:t>
            </a:r>
            <a:br>
              <a:rPr lang="pt-BR" sz="1400" dirty="0"/>
            </a:b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Cuidado que ninguém vos venha a enredar com sua filosofia e vãs sutilezas, conforme a </a:t>
            </a:r>
            <a:r>
              <a:rPr lang="pt-BR" sz="14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tradição dos homens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conforme os </a:t>
            </a:r>
            <a:r>
              <a:rPr lang="pt-BR" sz="14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rudimentos do mundo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 não segundo Cristo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;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porquanto, nele, habita, corporalmente, toda a plenitude da Divindade.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Também, nele, estais aperfeiçoados. Ele é o cabeça de todo principado e potestade.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Nele, também fostes circuncidados, não por intermédio de mãos, mas no despojamento do corpo da carne, que é a circuncisão de Cristo,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tendo sido sepultados, juntamente com ele, no batismo, no qual igualmente fostes ressuscitados mediante a fé no poder de Deus que o ressuscitou dentre os mortos.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E a vós outros, que estáveis mortos pelas vossas transgressões e pela incircuncisão da vossa carne, vos deu vida juntamente com ele, perdoando todos os nossos delitos;</a:t>
            </a:r>
            <a:br>
              <a:rPr lang="pt-BR" sz="1400" dirty="0"/>
            </a:br>
            <a:endParaRPr lang="pt-BR" sz="1400" dirty="0">
              <a:solidFill>
                <a:srgbClr val="00B0F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01E6641-92F8-340A-760F-85B6C28AB3A6}"/>
              </a:ext>
            </a:extLst>
          </p:cNvPr>
          <p:cNvSpPr txBox="1"/>
          <p:nvPr/>
        </p:nvSpPr>
        <p:spPr>
          <a:xfrm>
            <a:off x="6498771" y="966550"/>
            <a:ext cx="505225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tendo cancelado o escrito de dívida, que era contra nós e que </a:t>
            </a:r>
            <a:r>
              <a:rPr lang="pt-BR" sz="14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constava de </a:t>
            </a:r>
            <a:r>
              <a:rPr lang="pt-BR" sz="1400" b="0" i="0" u="sng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ordenanças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o qual nos era prejudicial, removeu-o inteiramente, encravando-o na cruz;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e, despojando os principados e as potestades, publicamente os expôs ao desprezo, triunfando deles na cruz.</a:t>
            </a:r>
            <a:br>
              <a:rPr lang="pt-BR" sz="1400" dirty="0"/>
            </a:br>
            <a:r>
              <a:rPr lang="pt-BR" sz="14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Ninguém, pois, vos julgue por causa de comida e bebida, ou dia de festa, ou lua nova, ou sábados,</a:t>
            </a:r>
            <a:br>
              <a:rPr lang="pt-BR" sz="1400" dirty="0"/>
            </a:b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porque tudo isso tem sido sombra das coisas que haviam de vir; porém o corpo é de Cristo.</a:t>
            </a:r>
            <a:br>
              <a:rPr lang="pt-BR" sz="1400" dirty="0"/>
            </a:br>
            <a:r>
              <a:rPr lang="pt-BR" sz="14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Ninguém se faça árbitro contra vós outros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pretextando humildade e culto dos anjos, baseando-se em visões, enfatuado, sem motivo algum, na sua mente carnal,</a:t>
            </a:r>
            <a:br>
              <a:rPr lang="pt-BR" sz="1400" dirty="0">
                <a:solidFill>
                  <a:srgbClr val="FFC000"/>
                </a:solidFill>
              </a:rPr>
            </a:b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 não retendo a cabeça, da qual todo o corpo, suprido e bem-vinculado por suas juntas e ligamentos, cresce o crescimento que procede de Deus.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Se morrestes com Cristo para os </a:t>
            </a:r>
            <a:r>
              <a:rPr lang="pt-BR" sz="14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rudimentos do mundo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por que, como se vivêsseis no mundo, vos sujeitais a </a:t>
            </a:r>
            <a:r>
              <a:rPr lang="pt-BR" sz="14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ordenanças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:</a:t>
            </a:r>
            <a:br>
              <a:rPr lang="pt-BR" sz="1400" dirty="0"/>
            </a:b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não manuseies isto, não proves aquilo, não toques </a:t>
            </a:r>
            <a:r>
              <a:rPr lang="pt-BR" sz="1400" b="0" i="0" dirty="0" err="1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aquiloutro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segundo os </a:t>
            </a:r>
            <a:r>
              <a:rPr lang="pt-BR" sz="14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preceitos e doutrinas dos homens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? Pois que todas estas coisas, com o uso, se destroem.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Tais coisas, com efeito, têm aparência de sabedoria, como culto de si mesmo, e de falsa humildade, e de rigor ascético; todavia, não têm valor algum contra a sensualidade.</a:t>
            </a:r>
            <a:br>
              <a:rPr lang="pt-BR" sz="1400" dirty="0"/>
            </a:b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Colossenses 2:6-23</a:t>
            </a:r>
            <a:endParaRPr lang="pt-BR" sz="1400" dirty="0">
              <a:solidFill>
                <a:srgbClr val="00B0F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C9C758C-605D-3E40-F8FB-BF9C8F36ACB4}"/>
              </a:ext>
            </a:extLst>
          </p:cNvPr>
          <p:cNvSpPr txBox="1"/>
          <p:nvPr/>
        </p:nvSpPr>
        <p:spPr>
          <a:xfrm>
            <a:off x="11234607" y="478238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3"/>
                </a:solidFill>
              </a:rPr>
              <a:t>Rm</a:t>
            </a:r>
            <a:r>
              <a:rPr lang="pt-BR" sz="1400" dirty="0">
                <a:solidFill>
                  <a:schemeClr val="accent3"/>
                </a:solidFill>
              </a:rPr>
              <a:t> 7.12</a:t>
            </a:r>
            <a:br>
              <a:rPr lang="pt-BR" sz="1400" dirty="0">
                <a:solidFill>
                  <a:schemeClr val="accent3"/>
                </a:solidFill>
              </a:rPr>
            </a:br>
            <a:r>
              <a:rPr lang="pt-BR" sz="1400" dirty="0" err="1">
                <a:solidFill>
                  <a:schemeClr val="accent3"/>
                </a:solidFill>
              </a:rPr>
              <a:t>Rm</a:t>
            </a:r>
            <a:r>
              <a:rPr lang="pt-BR" sz="1400" dirty="0">
                <a:solidFill>
                  <a:schemeClr val="accent3"/>
                </a:solidFill>
              </a:rPr>
              <a:t> 3.31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74ADC50-884B-5141-410D-C79DD1CDDCC6}"/>
              </a:ext>
            </a:extLst>
          </p:cNvPr>
          <p:cNvSpPr txBox="1"/>
          <p:nvPr/>
        </p:nvSpPr>
        <p:spPr>
          <a:xfrm>
            <a:off x="11353800" y="1904267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3"/>
                </a:solidFill>
              </a:rPr>
              <a:t>Os 2.11</a:t>
            </a:r>
            <a:br>
              <a:rPr lang="pt-BR" sz="1400" dirty="0">
                <a:solidFill>
                  <a:schemeClr val="accent3"/>
                </a:solidFill>
              </a:rPr>
            </a:br>
            <a:r>
              <a:rPr lang="pt-BR" sz="1400" dirty="0" err="1">
                <a:solidFill>
                  <a:schemeClr val="accent3"/>
                </a:solidFill>
              </a:rPr>
              <a:t>Is</a:t>
            </a:r>
            <a:r>
              <a:rPr lang="pt-BR" sz="1400" dirty="0">
                <a:solidFill>
                  <a:schemeClr val="accent3"/>
                </a:solidFill>
              </a:rPr>
              <a:t> 1.13</a:t>
            </a:r>
          </a:p>
          <a:p>
            <a:r>
              <a:rPr lang="pt-BR" sz="1400" dirty="0" err="1">
                <a:solidFill>
                  <a:schemeClr val="accent3"/>
                </a:solidFill>
              </a:rPr>
              <a:t>Lv</a:t>
            </a:r>
            <a:r>
              <a:rPr lang="pt-BR" sz="1400" dirty="0">
                <a:solidFill>
                  <a:schemeClr val="accent3"/>
                </a:solidFill>
              </a:rPr>
              <a:t> 23.4 &gt;</a:t>
            </a:r>
          </a:p>
        </p:txBody>
      </p:sp>
    </p:spTree>
    <p:extLst>
      <p:ext uri="{BB962C8B-B14F-4D97-AF65-F5344CB8AC3E}">
        <p14:creationId xmlns:p14="http://schemas.microsoft.com/office/powerpoint/2010/main" val="2753416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TESTEMUNHO DOS APÓSTOLOS SOBRE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740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DIA DO SENHOR NO APOCALIPSE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05415CC-4656-15E0-5211-95E7B4C11B7C}"/>
              </a:ext>
            </a:extLst>
          </p:cNvPr>
          <p:cNvSpPr txBox="1"/>
          <p:nvPr/>
        </p:nvSpPr>
        <p:spPr>
          <a:xfrm>
            <a:off x="640973" y="2021097"/>
            <a:ext cx="505225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Eu, João, irmão vosso e companheiro na tribulação, no reino e na perseverança, em Jesus, achei-me na ilha chamada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Patmos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por causa da palavra de Deus e do testemunho de Jesus.</a:t>
            </a:r>
            <a:br>
              <a:rPr lang="pt-BR" sz="1600" dirty="0"/>
            </a:b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Achei-me em espírito, no dia do Senhor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e ouvi, por detrás de mim, grande voz, como de trombeta,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1:9,10</a:t>
            </a:r>
            <a:endParaRPr lang="pt-BR" sz="1600" dirty="0">
              <a:solidFill>
                <a:srgbClr val="00B0F0"/>
              </a:solidFill>
            </a:endParaRPr>
          </a:p>
        </p:txBody>
      </p:sp>
      <p:pic>
        <p:nvPicPr>
          <p:cNvPr id="12" name="Picture 4" descr="The Passion John's Gospel | The Passion of Jesus Christ">
            <a:extLst>
              <a:ext uri="{FF2B5EF4-FFF2-40B4-BE49-F238E27FC236}">
                <a16:creationId xmlns:a16="http://schemas.microsoft.com/office/drawing/2014/main" id="{484B8495-F923-74EA-AC0B-D28EB8A29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49" y="2162388"/>
            <a:ext cx="2175280" cy="278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63D12FF-97EE-54FA-215F-6ADDD7DCBDE3}"/>
              </a:ext>
            </a:extLst>
          </p:cNvPr>
          <p:cNvSpPr txBox="1"/>
          <p:nvPr/>
        </p:nvSpPr>
        <p:spPr>
          <a:xfrm>
            <a:off x="640973" y="4375797"/>
            <a:ext cx="65096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Apocalipse foi escrito entre os anos ~80 e 90.</a:t>
            </a:r>
            <a:br>
              <a:rPr lang="pt-BR" sz="1600" dirty="0"/>
            </a:br>
            <a:r>
              <a:rPr lang="pt-BR" sz="1600" dirty="0"/>
              <a:t>O evangelho de João foi escrito depois de Apocalipse, por volta do ano ~95, se no livro de Apocalipse o apóstolo estivesse conferindo qualquer honra especial ao primeiro dia da semana, como </a:t>
            </a:r>
            <a:r>
              <a:rPr lang="pt-BR" sz="1600" dirty="0">
                <a:solidFill>
                  <a:srgbClr val="FFC000"/>
                </a:solidFill>
              </a:rPr>
              <a:t>dia do Senhor </a:t>
            </a:r>
            <a:r>
              <a:rPr lang="pt-BR" sz="1600" dirty="0"/>
              <a:t>ele iria muito bem seguir o mesmo padrão em seu evangelho </a:t>
            </a:r>
            <a:r>
              <a:rPr lang="pt-BR" sz="1600" dirty="0">
                <a:solidFill>
                  <a:srgbClr val="FFC000"/>
                </a:solidFill>
              </a:rPr>
              <a:t>(</a:t>
            </a:r>
            <a:r>
              <a:rPr lang="pt-BR" sz="1600" dirty="0" err="1">
                <a:solidFill>
                  <a:srgbClr val="FFC000"/>
                </a:solidFill>
              </a:rPr>
              <a:t>Jo</a:t>
            </a:r>
            <a:r>
              <a:rPr lang="pt-BR" sz="1600" dirty="0">
                <a:solidFill>
                  <a:srgbClr val="FFC000"/>
                </a:solidFill>
              </a:rPr>
              <a:t> 20.1,19)</a:t>
            </a:r>
            <a:r>
              <a:rPr lang="pt-B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0138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2">
            <a:extLst>
              <a:ext uri="{FF2B5EF4-FFF2-40B4-BE49-F238E27FC236}">
                <a16:creationId xmlns:a16="http://schemas.microsoft.com/office/drawing/2014/main" id="{CB64F16A-8105-E245-BE99-E96CBE7734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196535"/>
              </p:ext>
            </p:extLst>
          </p:nvPr>
        </p:nvGraphicFramePr>
        <p:xfrm>
          <a:off x="0" y="0"/>
          <a:ext cx="12192000" cy="6813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000">
                  <a:extLst>
                    <a:ext uri="{9D8B030D-6E8A-4147-A177-3AD203B41FA5}">
                      <a16:colId xmlns:a16="http://schemas.microsoft.com/office/drawing/2014/main" val="1387553280"/>
                    </a:ext>
                  </a:extLst>
                </a:gridCol>
                <a:gridCol w="1816100">
                  <a:extLst>
                    <a:ext uri="{9D8B030D-6E8A-4147-A177-3AD203B41FA5}">
                      <a16:colId xmlns:a16="http://schemas.microsoft.com/office/drawing/2014/main" val="1436361499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1310222821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591997568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46130264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92400027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93265794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72219604"/>
                    </a:ext>
                  </a:extLst>
                </a:gridCol>
              </a:tblGrid>
              <a:tr h="402439">
                <a:tc>
                  <a:txBody>
                    <a:bodyPr/>
                    <a:lstStyle/>
                    <a:p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EFESO 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sz="1200" dirty="0">
                          <a:solidFill>
                            <a:schemeClr val="tx1"/>
                          </a:solidFill>
                        </a:rPr>
                        <a:t>(31-100)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ESMIRNA 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sz="1200" dirty="0">
                          <a:solidFill>
                            <a:schemeClr val="tx1"/>
                          </a:solidFill>
                        </a:rPr>
                        <a:t>(100-313)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PERGAMO 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sz="1200" dirty="0">
                          <a:solidFill>
                            <a:schemeClr val="tx1"/>
                          </a:solidFill>
                        </a:rPr>
                        <a:t>(313-538)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TIATIRA 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sz="1200" dirty="0">
                          <a:solidFill>
                            <a:schemeClr val="tx1"/>
                          </a:solidFill>
                        </a:rPr>
                        <a:t>(538-1517)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SARDES 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sz="1200" dirty="0">
                          <a:solidFill>
                            <a:schemeClr val="tx1"/>
                          </a:solidFill>
                        </a:rPr>
                        <a:t>(1517-1798)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FILADELFIA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sz="1200" dirty="0">
                          <a:solidFill>
                            <a:schemeClr val="tx1"/>
                          </a:solidFill>
                        </a:rPr>
                        <a:t>(1798-1844)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LAODICEIA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sz="1200" dirty="0">
                          <a:solidFill>
                            <a:schemeClr val="tx1"/>
                          </a:solidFill>
                        </a:rPr>
                        <a:t>(1844-FIM)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356400"/>
                  </a:ext>
                </a:extLst>
              </a:tr>
              <a:tr h="2988461">
                <a:tc>
                  <a:txBody>
                    <a:bodyPr/>
                    <a:lstStyle/>
                    <a:p>
                      <a:pPr algn="ctr"/>
                      <a:r>
                        <a:rPr lang="pt-BR" sz="1100" b="1" dirty="0">
                          <a:solidFill>
                            <a:schemeClr val="tx1"/>
                          </a:solidFill>
                        </a:rPr>
                        <a:t>REPETICOES</a:t>
                      </a: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CONHEÇO SUAS 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PACIENCIA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ARREPENDIMENTO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QUEM TEM OUVIDOS OUÇA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4"/>
                          </a:solidFill>
                        </a:rPr>
                        <a:t>NICOLAÍTAS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00B050"/>
                          </a:solidFill>
                        </a:rPr>
                        <a:t>AO VENCEDOR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CONHEÇO SUAS 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TRIBULAÇÃO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JUDEUS FALSOS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SINAGOGA DE SATANÁS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QUEM TEM OUVIDOS OUÇA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00B050"/>
                          </a:solidFill>
                        </a:rPr>
                        <a:t>AO VENCEDOR</a:t>
                      </a:r>
                    </a:p>
                  </a:txBody>
                  <a:tcPr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ESPADA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CONHEÇO SUAS 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TRONO DE SATANAS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FIEL TESTEMUNHA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POUCAS COISAS CONTRA TI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4"/>
                          </a:solidFill>
                        </a:rPr>
                        <a:t>COMER DE SACRIFICIOS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4"/>
                          </a:solidFill>
                        </a:rPr>
                        <a:t>FORNICAÇÃO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4"/>
                          </a:solidFill>
                        </a:rPr>
                        <a:t>NICOLAÍTAS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ARREPENDIMENTO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QUEM TEM OUVIDOS OUÇA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00B050"/>
                          </a:solidFill>
                        </a:rPr>
                        <a:t>AO VENCEDOR</a:t>
                      </a:r>
                    </a:p>
                  </a:txBody>
                  <a:tcPr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CONHEÇO SUAS 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POUCAS COISAS CONTRA TI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4"/>
                          </a:solidFill>
                        </a:rPr>
                        <a:t>FORNICAÇÃO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4"/>
                          </a:solidFill>
                        </a:rPr>
                        <a:t>COMER DE SACRIFICIOS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ARREPENDIMENTO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FFFF00"/>
                          </a:solidFill>
                        </a:rPr>
                        <a:t>AOS RESTANTES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QUEM TEM OUVIDOS OUÇA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00B050"/>
                          </a:solidFill>
                        </a:rPr>
                        <a:t>AO VENCEDOR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CONHEÇO TUAS 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VIGIE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FFFF00"/>
                          </a:solidFill>
                        </a:rPr>
                        <a:t>AOS RESTANTES / POUCAS PESSOAS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ARREPENDIMENTO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VESTIDAS DE BRANCO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QUEM TEM OUVIDOS OUÇA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00B050"/>
                          </a:solidFill>
                        </a:rPr>
                        <a:t>AO VENCEDOR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CONHEÇO TUAS 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GUARDASTE MINHA PALAVRA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SINAGOGA DE SATANÁS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JUDEUS FALSOS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QUEM TEM OUVIDOS OUÇA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AO VENCEDOR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TESTEMUNHA FIEL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CONHEÇO SUAS OBRAS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NÃO É FRIO NEM QUENTE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RICO / ENRIQUECIDO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ARREPENDIMENTO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QUEM TEM OUVIDOS OUÇA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00B050"/>
                          </a:solidFill>
                        </a:rPr>
                        <a:t>AO VENCEDOR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475371"/>
                  </a:ext>
                </a:extLst>
              </a:tr>
              <a:tr h="2282325">
                <a:tc>
                  <a:txBody>
                    <a:bodyPr/>
                    <a:lstStyle/>
                    <a:p>
                      <a:pPr algn="ctr"/>
                      <a:r>
                        <a:rPr lang="pt-BR" sz="1100" b="1" dirty="0">
                          <a:solidFill>
                            <a:schemeClr val="tx1"/>
                          </a:solidFill>
                        </a:rPr>
                        <a:t>CONTRASTES</a:t>
                      </a:r>
                      <a:endParaRPr lang="pt-BR" sz="1050" b="1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DEIXOU O PRIMEIRO AMOR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TRABALHO ARDUO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ZELO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FF0000"/>
                          </a:solidFill>
                        </a:rPr>
                        <a:t>DEZ DIAS DE TRIBULAÇÃO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É POBRE MAS É RICO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SERÃO TENTADOS</a:t>
                      </a:r>
                    </a:p>
                  </a:txBody>
                  <a:tcPr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RETENS MEU NOME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NÃO NEGASTE MINHA FÉ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ANTIPAS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4"/>
                          </a:solidFill>
                        </a:rPr>
                        <a:t>BALAÃO</a:t>
                      </a:r>
                    </a:p>
                  </a:txBody>
                  <a:tcPr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AMOR, SERVIÇO, FÉ, PACIÊNCIA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ÚLTIMAS MAIORES QUE AS PRIMEIRAS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4"/>
                          </a:solidFill>
                        </a:rPr>
                        <a:t>JEZABEL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FF0000"/>
                          </a:solidFill>
                        </a:rPr>
                        <a:t>GRANDE TRIBULAÇÃO AOS ADULTEROS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TODAS IGREJAS SABERÃO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NÃO CONHCERÃO AS PROFUNDEZAS DE SATANÁS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TEM NOME DE QUEM VIVE MAS ESTA MORTO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OBRAS NÃO PERFEITAS DIANTE DE DEUS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JESUS VIRÁ COMO LADRÃO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PORTA ABERTA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POUCA FORÇA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NÃO NEGASTE MEU NOME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FF44F1"/>
                          </a:solidFill>
                        </a:rPr>
                        <a:t>SAIBAM QUE EU TE AMO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GUARDASTE MINHA PACIÊNCIA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EU TE GUARDAREI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FF0000"/>
                          </a:solidFill>
                        </a:rPr>
                        <a:t>TENTAÇÃO SOBRE O MUNDO PARA PROVAR OS QUE HABITAM SOBRE A TERRA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VOMITARTE-EI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NÃO TEM FALTA DE NADA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PENSA SER RICO, DESGRAÇADO, MISERÁVEL, POBRE, CEGO E NU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CONSELHO DE CRISTO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rgbClr val="FF44F1"/>
                          </a:solidFill>
                        </a:rPr>
                        <a:t>REPREENDO E CASTIGO A TODOS QUANTO AMO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98866"/>
                  </a:ext>
                </a:extLst>
              </a:tr>
              <a:tr h="402439"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>
                          <a:solidFill>
                            <a:schemeClr val="tx1"/>
                          </a:solidFill>
                        </a:rPr>
                        <a:t>ARREPENDIMENTO</a:t>
                      </a: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SIM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2"/>
                          </a:solidFill>
                        </a:rPr>
                        <a:t>NÃO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SIM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SIM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SIM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u="sng" dirty="0">
                          <a:solidFill>
                            <a:schemeClr val="accent2"/>
                          </a:solidFill>
                        </a:rPr>
                        <a:t>NÃO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SIM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160828"/>
                  </a:ext>
                </a:extLst>
              </a:tr>
              <a:tr h="496158"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>
                          <a:solidFill>
                            <a:schemeClr val="tx1"/>
                          </a:solidFill>
                        </a:rPr>
                        <a:t>VINDA</a:t>
                      </a: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BREVEMENTE VIREI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BREVE VIREI A TI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ATÉ QUE EU VENHA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VIREI SOBRE TI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VENHO SEM DEMORA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ESTOU A PORTA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446359"/>
                  </a:ext>
                </a:extLst>
              </a:tr>
            </a:tbl>
          </a:graphicData>
        </a:graphic>
      </p:graphicFrame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B7DBAB-3AA0-D144-8E07-D877B18B0D55}"/>
              </a:ext>
            </a:extLst>
          </p:cNvPr>
          <p:cNvCxnSpPr/>
          <p:nvPr/>
        </p:nvCxnSpPr>
        <p:spPr>
          <a:xfrm>
            <a:off x="762000" y="6718300"/>
            <a:ext cx="111125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D28B4E0-2CA7-EA44-AC45-F9A69EE687A7}"/>
              </a:ext>
            </a:extLst>
          </p:cNvPr>
          <p:cNvSpPr/>
          <p:nvPr/>
        </p:nvSpPr>
        <p:spPr>
          <a:xfrm>
            <a:off x="1452281" y="2850774"/>
            <a:ext cx="161365" cy="16136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CA6DE86-202D-AD4D-B8A9-4F487E1E698C}"/>
              </a:ext>
            </a:extLst>
          </p:cNvPr>
          <p:cNvSpPr/>
          <p:nvPr/>
        </p:nvSpPr>
        <p:spPr>
          <a:xfrm>
            <a:off x="4912658" y="2850774"/>
            <a:ext cx="161365" cy="16136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9D1D944-2CD8-A94D-BA93-036B7FB83AAB}"/>
              </a:ext>
            </a:extLst>
          </p:cNvPr>
          <p:cNvSpPr/>
          <p:nvPr/>
        </p:nvSpPr>
        <p:spPr>
          <a:xfrm>
            <a:off x="6651811" y="2850774"/>
            <a:ext cx="161365" cy="16136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em Curva 21">
            <a:extLst>
              <a:ext uri="{FF2B5EF4-FFF2-40B4-BE49-F238E27FC236}">
                <a16:creationId xmlns:a16="http://schemas.microsoft.com/office/drawing/2014/main" id="{9A5F1DFC-3AF3-4C44-80B7-A4E975262B4E}"/>
              </a:ext>
            </a:extLst>
          </p:cNvPr>
          <p:cNvCxnSpPr>
            <a:stCxn id="18" idx="4"/>
            <a:endCxn id="19" idx="4"/>
          </p:cNvCxnSpPr>
          <p:nvPr/>
        </p:nvCxnSpPr>
        <p:spPr>
          <a:xfrm rot="16200000" flipH="1">
            <a:off x="3263152" y="1281950"/>
            <a:ext cx="12700" cy="3460377"/>
          </a:xfrm>
          <a:prstGeom prst="curvedConnector3">
            <a:avLst>
              <a:gd name="adj1" fmla="val 1800000"/>
            </a:avLst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Conector em Curva 27">
            <a:extLst>
              <a:ext uri="{FF2B5EF4-FFF2-40B4-BE49-F238E27FC236}">
                <a16:creationId xmlns:a16="http://schemas.microsoft.com/office/drawing/2014/main" id="{690FC9EA-EBB8-4041-95B6-F943DCFE3C5E}"/>
              </a:ext>
            </a:extLst>
          </p:cNvPr>
          <p:cNvCxnSpPr>
            <a:cxnSpLocks/>
            <a:stCxn id="19" idx="5"/>
            <a:endCxn id="20" idx="4"/>
          </p:cNvCxnSpPr>
          <p:nvPr/>
        </p:nvCxnSpPr>
        <p:spPr>
          <a:xfrm rot="16200000" flipH="1">
            <a:off x="5879628" y="2159272"/>
            <a:ext cx="23631" cy="1682102"/>
          </a:xfrm>
          <a:prstGeom prst="curvedConnector3">
            <a:avLst>
              <a:gd name="adj1" fmla="val 1067373"/>
            </a:avLst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D4880B2C-B5D9-8441-A55B-4D5E375D2A4F}"/>
              </a:ext>
            </a:extLst>
          </p:cNvPr>
          <p:cNvCxnSpPr/>
          <p:nvPr/>
        </p:nvCxnSpPr>
        <p:spPr>
          <a:xfrm>
            <a:off x="0" y="0"/>
            <a:ext cx="12088906" cy="67183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944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APOSTASIA DA IGREJA NA PROFECIA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77F74D-F654-28D8-C1A8-244591A7188D}"/>
              </a:ext>
            </a:extLst>
          </p:cNvPr>
          <p:cNvSpPr txBox="1"/>
          <p:nvPr/>
        </p:nvSpPr>
        <p:spPr>
          <a:xfrm>
            <a:off x="640973" y="2217914"/>
            <a:ext cx="51359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Eu sei que, depois da minha partida, entre vós penetrarão lobos vorazes, que não pouparão o rebanho.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 que, dentre vós mesmos, se levantarão homens falando coisas pervertidas para arrastar os discípulos atrás deles.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Portanto, vigiai, lembrando-vos de que, por três anos, noite e dia, não cessei de admoestar, com lágrimas, a cada um.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Agora, pois, 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encomendo-vos ao Senhor e à palavra da sua graça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que tem poder para vos edificar e dar herança entre todos os que são santificados.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Atos 20:29-32</a:t>
            </a:r>
            <a:endParaRPr lang="pt-BR" sz="1600" dirty="0">
              <a:solidFill>
                <a:srgbClr val="00B0F0"/>
              </a:solidFill>
              <a:effectLst/>
              <a:latin typeface="OfficinaSansStd"/>
            </a:endParaRPr>
          </a:p>
        </p:txBody>
      </p:sp>
    </p:spTree>
    <p:extLst>
      <p:ext uri="{BB962C8B-B14F-4D97-AF65-F5344CB8AC3E}">
        <p14:creationId xmlns:p14="http://schemas.microsoft.com/office/powerpoint/2010/main" val="663422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APOSTASIA DA IGREJA NA PROFECIA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8E0684E-3471-304B-854F-3EFBC089A225}"/>
              </a:ext>
            </a:extLst>
          </p:cNvPr>
          <p:cNvSpPr txBox="1"/>
          <p:nvPr/>
        </p:nvSpPr>
        <p:spPr>
          <a:xfrm>
            <a:off x="640973" y="1897741"/>
            <a:ext cx="507402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dirty="0">
                <a:effectLst/>
                <a:latin typeface="Roboto" panose="02000000000000000000" pitchFamily="2" charset="0"/>
              </a:rPr>
              <a:t>a que não vos demovais da vossa mente, com facilidade, nem vos perturbeis, quer por espírito, quer por palavra, quer por epístola, como se procedesse de nós, supondo tenha chegado o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Dia do Senhor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Ninguém, de nenhum modo, vos engane, porque isto não acontecerá sem que primeiro venha a apostasia e seja revelado o </a:t>
            </a:r>
            <a:r>
              <a:rPr lang="pt-BR" sz="14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homem da iniquidade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o filho da perdição,</a:t>
            </a:r>
            <a:br>
              <a:rPr lang="pt-BR" sz="1400" dirty="0"/>
            </a:b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o qual se opõe e se levanta contra tudo que se chama Deus ou é objeto de culto, a ponto de assentar-se no santuário de Deus, ostentando-se como se fosse o próprio Deus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Não vos recordais de que, ainda convosco, eu costumava dizer-vos estas coisas?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E, agora, sabeis o que o detém, para que ele seja revelado somente em ocasião própria.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Com efeito, o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mistério da iniquidade 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já opera e aguarda somente que seja afastado aquele que agora o detém;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então, será, de fato, revelado o </a:t>
            </a:r>
            <a:r>
              <a:rPr lang="pt-BR" sz="14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iníquo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a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quem o Senhor Jesus matará com o sopro de sua boca e o destruirá pela manifestação de sua vinda.</a:t>
            </a:r>
            <a:br>
              <a:rPr lang="pt-BR" sz="1400" dirty="0"/>
            </a:br>
            <a:endParaRPr lang="pt-BR" sz="14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94AB1A6-33DD-C9EA-7B10-6802D07DE9CB}"/>
              </a:ext>
            </a:extLst>
          </p:cNvPr>
          <p:cNvSpPr txBox="1"/>
          <p:nvPr/>
        </p:nvSpPr>
        <p:spPr>
          <a:xfrm>
            <a:off x="6477002" y="1897741"/>
            <a:ext cx="5301341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dirty="0">
                <a:effectLst/>
                <a:latin typeface="Roboto" panose="02000000000000000000" pitchFamily="2" charset="0"/>
              </a:rPr>
              <a:t>Ora, o aparecimento do </a:t>
            </a:r>
            <a:r>
              <a:rPr lang="pt-BR" sz="14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iníquo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é segundo a eficácia de Satanás, com todo poder, e sinais, e prodígios da mentira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e com todo engano de injustiça aos que perecem, porque não acolheram o amor da verdade para serem salvos.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É por este motivo, pois, que Deus lhes manda a operação do erro, para darem crédito à mentira,</a:t>
            </a:r>
            <a:br>
              <a:rPr lang="pt-BR" sz="1400" dirty="0"/>
            </a:b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 fim de serem julgados todos quantos não deram crédito à verdade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; antes, pelo contrário, deleitaram-se com a injustiça.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Entretanto, devemos sempre dar graças a Deus por vós, irmãos amados pelo Senhor, porque Deus vos escolheu desde o princípio para a salvação,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pela santificação do Espírito e fé na verdade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</a:t>
            </a:r>
            <a:br>
              <a:rPr lang="pt-BR" sz="1400" dirty="0"/>
            </a:br>
            <a:r>
              <a:rPr lang="pt-BR" sz="1400" b="0" i="0" dirty="0">
                <a:effectLst/>
                <a:latin typeface="Roboto" panose="02000000000000000000" pitchFamily="2" charset="0"/>
              </a:rPr>
              <a:t>para o que também vos chamou mediante o nosso evangelho, para alcançardes a glória de nosso Senhor Jesus Cristo.</a:t>
            </a:r>
            <a:br>
              <a:rPr lang="pt-BR" sz="1400" dirty="0"/>
            </a:b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Assim, pois, irmãos, permanecei firmes e guardai as tradições que vos foram ensinadas, seja por palavra, seja por epístola nossa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400" dirty="0"/>
            </a:br>
            <a:br>
              <a:rPr lang="pt-BR" sz="1400" dirty="0"/>
            </a:b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 Tessalonicenses 2:2-15</a:t>
            </a:r>
            <a:endParaRPr lang="pt-BR" sz="1400" dirty="0">
              <a:solidFill>
                <a:srgbClr val="00B0F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B2CBDFC-DA44-AB55-74BC-E3E88489B645}"/>
              </a:ext>
            </a:extLst>
          </p:cNvPr>
          <p:cNvSpPr txBox="1"/>
          <p:nvPr/>
        </p:nvSpPr>
        <p:spPr>
          <a:xfrm>
            <a:off x="11442170" y="4208336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3"/>
                </a:solidFill>
              </a:rPr>
              <a:t>Jo</a:t>
            </a:r>
            <a:r>
              <a:rPr lang="pt-BR" sz="1400" dirty="0">
                <a:solidFill>
                  <a:schemeClr val="accent3"/>
                </a:solidFill>
              </a:rPr>
              <a:t> 17.17</a:t>
            </a:r>
          </a:p>
        </p:txBody>
      </p:sp>
    </p:spTree>
    <p:extLst>
      <p:ext uri="{BB962C8B-B14F-4D97-AF65-F5344CB8AC3E}">
        <p14:creationId xmlns:p14="http://schemas.microsoft.com/office/powerpoint/2010/main" val="1746213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APOSTASIA DA IGREJA NA PROFECIA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D9EEC6-B3D7-3758-73D3-B9FF8037214D}"/>
              </a:ext>
            </a:extLst>
          </p:cNvPr>
          <p:cNvSpPr txBox="1"/>
          <p:nvPr/>
        </p:nvSpPr>
        <p:spPr>
          <a:xfrm>
            <a:off x="6347656" y="2021097"/>
            <a:ext cx="520337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Os dez chifres correspondem a dez reis que se levantarão daquele mesmo reino; e, depois deles,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se levantará outro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o qual será diferente dos primeiros, e abaterá a três reis.</a:t>
            </a:r>
            <a:br>
              <a:rPr lang="pt-BR" sz="1600" dirty="0"/>
            </a:b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Proferirá palavras contra o Altíssimo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magoará os santos do Altíssimo 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e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cuidará em mudar os tempos e a lei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; e os santos lhe serão entregues nas mãos, por um tempo, dois tempos e metade de um tempo.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Mas, depois, se assentará o tribunal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para lhe tirar o domínio, para o destruir e o consumir até ao fim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7:24-26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EEBDE31-6224-331C-D783-B1533A75C720}"/>
              </a:ext>
            </a:extLst>
          </p:cNvPr>
          <p:cNvSpPr txBox="1"/>
          <p:nvPr/>
        </p:nvSpPr>
        <p:spPr>
          <a:xfrm>
            <a:off x="640973" y="2021097"/>
            <a:ext cx="5203373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0" i="0" dirty="0">
                <a:effectLst/>
                <a:latin typeface="Roboto" panose="02000000000000000000" pitchFamily="2" charset="0"/>
              </a:rPr>
              <a:t>Quanto ao que viste dos pés e dos artelhos, </a:t>
            </a:r>
            <a:r>
              <a:rPr lang="pt-BR" sz="15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em parte, de barro de oleiro e, em parte, de ferro</a:t>
            </a:r>
            <a:r>
              <a:rPr lang="pt-BR" sz="1500" b="0" i="0" dirty="0">
                <a:effectLst/>
                <a:latin typeface="Roboto" panose="02000000000000000000" pitchFamily="2" charset="0"/>
              </a:rPr>
              <a:t>, será esse um reino dividido; contudo, haverá nele alguma coisa da firmeza do ferro, pois que viste o ferro misturado com barro de lodo.</a:t>
            </a:r>
            <a:br>
              <a:rPr lang="pt-BR" sz="1500" dirty="0"/>
            </a:br>
            <a:r>
              <a:rPr lang="pt-BR" sz="1500" b="0" i="0" dirty="0">
                <a:effectLst/>
                <a:latin typeface="Roboto" panose="02000000000000000000" pitchFamily="2" charset="0"/>
              </a:rPr>
              <a:t>Como os artelhos dos pés eram, </a:t>
            </a:r>
            <a:r>
              <a:rPr lang="pt-BR" sz="15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em parte, de ferro e, em parte, de barro</a:t>
            </a:r>
            <a:r>
              <a:rPr lang="pt-BR" sz="1500" b="0" i="0" dirty="0">
                <a:effectLst/>
                <a:latin typeface="Roboto" panose="02000000000000000000" pitchFamily="2" charset="0"/>
              </a:rPr>
              <a:t>, assim, por uma parte, o reino será forte e, por outra, será frágil.</a:t>
            </a:r>
            <a:br>
              <a:rPr lang="pt-BR" sz="1500" dirty="0"/>
            </a:br>
            <a:r>
              <a:rPr lang="pt-BR" sz="1500" b="0" i="0" dirty="0">
                <a:effectLst/>
                <a:latin typeface="Roboto" panose="02000000000000000000" pitchFamily="2" charset="0"/>
              </a:rPr>
              <a:t>Quanto ao que viste do </a:t>
            </a:r>
            <a:r>
              <a:rPr lang="pt-BR" sz="15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ferro misturado com barro </a:t>
            </a:r>
            <a:r>
              <a:rPr lang="pt-BR" sz="1500" b="0" i="0" dirty="0">
                <a:effectLst/>
                <a:latin typeface="Roboto" panose="02000000000000000000" pitchFamily="2" charset="0"/>
              </a:rPr>
              <a:t>de lodo, misturar-se-ão mediante casamento, mas não se ligarão um ao outro, assim como o ferro não se mistura com o barro.</a:t>
            </a:r>
            <a:br>
              <a:rPr lang="pt-BR" sz="1500" b="0" i="0" dirty="0">
                <a:effectLst/>
                <a:latin typeface="Roboto" panose="02000000000000000000" pitchFamily="2" charset="0"/>
              </a:rPr>
            </a:br>
            <a:r>
              <a:rPr lang="pt-BR" sz="15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Mas, nos dias destes reis, o Deus do céu suscitará um reino que não será jamais destruído; este reino não passará a outro povo; esmiuçará e consumirá todos estes reinos, mas ele mesmo subsistirá para sempre</a:t>
            </a:r>
            <a:r>
              <a:rPr lang="pt-BR" sz="1500" b="0" i="0" dirty="0">
                <a:effectLst/>
                <a:latin typeface="Roboto" panose="02000000000000000000" pitchFamily="2" charset="0"/>
              </a:rPr>
              <a:t>,</a:t>
            </a:r>
            <a:br>
              <a:rPr lang="pt-BR" sz="1500" dirty="0"/>
            </a:br>
            <a:br>
              <a:rPr lang="pt-BR" sz="1500" dirty="0"/>
            </a:br>
            <a:r>
              <a:rPr lang="pt-BR" sz="15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2:41-4</a:t>
            </a:r>
            <a:r>
              <a:rPr lang="pt-BR" sz="15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4</a:t>
            </a:r>
            <a:endParaRPr lang="pt-BR" sz="15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34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APOSTASIA DA IGREJA NA PROFECIA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77F74D-F654-28D8-C1A8-244591A7188D}"/>
              </a:ext>
            </a:extLst>
          </p:cNvPr>
          <p:cNvSpPr txBox="1"/>
          <p:nvPr/>
        </p:nvSpPr>
        <p:spPr>
          <a:xfrm>
            <a:off x="611687" y="1895540"/>
            <a:ext cx="109686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Orações</a:t>
            </a:r>
            <a:r>
              <a:rPr lang="pt-BR" sz="1800" dirty="0">
                <a:effectLst/>
                <a:latin typeface="OfficinaSansStd"/>
              </a:rPr>
              <a:t> pelos mortos </a:t>
            </a:r>
            <a:r>
              <a:rPr lang="pt-BR" sz="1800" dirty="0" err="1">
                <a:effectLst/>
                <a:latin typeface="OfficinaSansStd"/>
              </a:rPr>
              <a:t>começaram</a:t>
            </a:r>
            <a:r>
              <a:rPr lang="pt-BR" sz="1800" dirty="0">
                <a:effectLst/>
                <a:latin typeface="OfficinaSansStd"/>
              </a:rPr>
              <a:t> em cerca de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300 d.C.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Prática</a:t>
            </a:r>
            <a:r>
              <a:rPr lang="pt-BR" sz="1800" dirty="0">
                <a:effectLst/>
                <a:latin typeface="OfficinaSansStd"/>
              </a:rPr>
              <a:t> do sinal da cruz, a partir de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300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Utilização</a:t>
            </a:r>
            <a:r>
              <a:rPr lang="pt-BR" sz="1800" dirty="0">
                <a:effectLst/>
                <a:latin typeface="OfficinaSansStd"/>
              </a:rPr>
              <a:t> de velas de cera, a partir de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320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Primeiro decreto dominical, promulgado pelo imperador romano Constantino,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7/3/321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Mudança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do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sábado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para o domingo, como dia de repouso, efetuada pelo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Concílio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de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Laodicéia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</a:t>
            </a:r>
            <a:r>
              <a:rPr lang="pt-BR" sz="1800" dirty="0">
                <a:effectLst/>
                <a:latin typeface="OfficinaSansStd"/>
              </a:rPr>
              <a:t>–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364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Veneração</a:t>
            </a:r>
            <a:r>
              <a:rPr lang="pt-BR" sz="1800" dirty="0">
                <a:effectLst/>
                <a:latin typeface="OfficinaSansStd"/>
              </a:rPr>
              <a:t> dos anjos e de santos, e </a:t>
            </a:r>
            <a:r>
              <a:rPr lang="pt-BR" sz="1800" dirty="0" err="1">
                <a:effectLst/>
                <a:latin typeface="OfficinaSansStd"/>
              </a:rPr>
              <a:t>utilização</a:t>
            </a:r>
            <a:r>
              <a:rPr lang="pt-BR" sz="1800" dirty="0">
                <a:effectLst/>
                <a:latin typeface="OfficinaSansStd"/>
              </a:rPr>
              <a:t> de imagens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370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Começo</a:t>
            </a:r>
            <a:r>
              <a:rPr lang="pt-BR" sz="1800" dirty="0">
                <a:effectLst/>
                <a:latin typeface="OfficinaSansStd"/>
              </a:rPr>
              <a:t> da </a:t>
            </a:r>
            <a:r>
              <a:rPr lang="pt-BR" sz="1800" dirty="0" err="1">
                <a:effectLst/>
                <a:latin typeface="OfficinaSansStd"/>
              </a:rPr>
              <a:t>exaltação</a:t>
            </a:r>
            <a:r>
              <a:rPr lang="pt-BR" sz="1800" dirty="0">
                <a:effectLst/>
                <a:latin typeface="OfficinaSansStd"/>
              </a:rPr>
              <a:t> de Maria e uso da </a:t>
            </a:r>
            <a:r>
              <a:rPr lang="pt-BR" sz="1800" dirty="0" err="1">
                <a:effectLst/>
                <a:latin typeface="OfficinaSansStd"/>
              </a:rPr>
              <a:t>expressão</a:t>
            </a:r>
            <a:r>
              <a:rPr lang="pt-BR" sz="1800" dirty="0">
                <a:effectLst/>
                <a:latin typeface="OfficinaSansStd"/>
              </a:rPr>
              <a:t> </a:t>
            </a:r>
            <a:r>
              <a:rPr lang="pt-BR" sz="1800" dirty="0" err="1">
                <a:effectLst/>
                <a:latin typeface="OfficinaSansStd"/>
              </a:rPr>
              <a:t>Mãe</a:t>
            </a:r>
            <a:r>
              <a:rPr lang="pt-BR" sz="1800" dirty="0">
                <a:effectLst/>
                <a:latin typeface="OfficinaSansStd"/>
              </a:rPr>
              <a:t> de Deus, a partir do </a:t>
            </a:r>
            <a:r>
              <a:rPr lang="pt-BR" sz="1800" dirty="0" err="1">
                <a:effectLst/>
                <a:latin typeface="OfficinaSansStd"/>
              </a:rPr>
              <a:t>Concílio</a:t>
            </a:r>
            <a:r>
              <a:rPr lang="pt-BR" sz="1800" dirty="0">
                <a:effectLst/>
                <a:latin typeface="OfficinaSansStd"/>
              </a:rPr>
              <a:t> de </a:t>
            </a:r>
            <a:r>
              <a:rPr lang="pt-BR" sz="1800" dirty="0" err="1">
                <a:effectLst/>
                <a:latin typeface="OfficinaSansStd"/>
              </a:rPr>
              <a:t>Éfeso</a:t>
            </a:r>
            <a:r>
              <a:rPr lang="pt-BR" sz="1800" dirty="0">
                <a:effectLst/>
                <a:latin typeface="OfficinaSansStd"/>
              </a:rPr>
              <a:t> –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431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Sacerdotes </a:t>
            </a:r>
            <a:r>
              <a:rPr lang="pt-BR" sz="1800" dirty="0" err="1">
                <a:effectLst/>
                <a:latin typeface="OfficinaSansStd"/>
              </a:rPr>
              <a:t>começaram</a:t>
            </a:r>
            <a:r>
              <a:rPr lang="pt-BR" sz="1800" dirty="0">
                <a:effectLst/>
                <a:latin typeface="OfficinaSansStd"/>
              </a:rPr>
              <a:t> a se vestir de forma distinta dos leigos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500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Orações</a:t>
            </a:r>
            <a:r>
              <a:rPr lang="pt-BR" sz="1800" dirty="0">
                <a:effectLst/>
                <a:latin typeface="OfficinaSansStd"/>
              </a:rPr>
              <a:t> dirigidas a Maria, santos mortos e anjos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600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Título</a:t>
            </a:r>
            <a:r>
              <a:rPr lang="pt-BR" sz="1800" dirty="0">
                <a:effectLst/>
                <a:latin typeface="OfficinaSansStd"/>
              </a:rPr>
              <a:t> de Papa ou Bispo Universal, dado a </a:t>
            </a:r>
            <a:r>
              <a:rPr lang="pt-BR" sz="1800" dirty="0" err="1">
                <a:effectLst/>
                <a:latin typeface="OfficinaSansStd"/>
              </a:rPr>
              <a:t>Bonifácio</a:t>
            </a:r>
            <a:r>
              <a:rPr lang="pt-BR" sz="1800" dirty="0">
                <a:effectLst/>
                <a:latin typeface="OfficinaSansStd"/>
              </a:rPr>
              <a:t> III, pelo imperador Focas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607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Prática</a:t>
            </a:r>
            <a:r>
              <a:rPr lang="pt-BR" sz="1800" dirty="0">
                <a:effectLst/>
                <a:latin typeface="OfficinaSansStd"/>
              </a:rPr>
              <a:t> de beijar o </a:t>
            </a:r>
            <a:r>
              <a:rPr lang="pt-BR" sz="1800" dirty="0" err="1">
                <a:effectLst/>
                <a:latin typeface="OfficinaSansStd"/>
              </a:rPr>
              <a:t>pe</a:t>
            </a:r>
            <a:r>
              <a:rPr lang="pt-BR" sz="1800" dirty="0">
                <a:effectLst/>
                <a:latin typeface="OfficinaSansStd"/>
              </a:rPr>
              <a:t>́ do papa teve </a:t>
            </a:r>
            <a:r>
              <a:rPr lang="pt-BR" sz="1800" dirty="0" err="1">
                <a:effectLst/>
                <a:latin typeface="OfficinaSansStd"/>
              </a:rPr>
              <a:t>início</a:t>
            </a:r>
            <a:r>
              <a:rPr lang="pt-BR" sz="1800" dirty="0">
                <a:effectLst/>
                <a:latin typeface="OfficinaSansStd"/>
              </a:rPr>
              <a:t> com o papa Constantino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709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Autorizado o culto à cruz, imagens e </a:t>
            </a:r>
            <a:r>
              <a:rPr lang="pt-BR" sz="1800" dirty="0" err="1">
                <a:effectLst/>
                <a:latin typeface="OfficinaSansStd"/>
              </a:rPr>
              <a:t>relíquias</a:t>
            </a:r>
            <a:r>
              <a:rPr lang="pt-BR" sz="1800" dirty="0">
                <a:effectLst/>
                <a:latin typeface="OfficinaSansStd"/>
              </a:rPr>
              <a:t>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786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Água</a:t>
            </a:r>
            <a:r>
              <a:rPr lang="pt-BR" sz="1800" dirty="0">
                <a:effectLst/>
                <a:latin typeface="OfficinaSansStd"/>
              </a:rPr>
              <a:t> benta com um pouco de sal e </a:t>
            </a:r>
            <a:r>
              <a:rPr lang="pt-BR" sz="1800" dirty="0" err="1">
                <a:effectLst/>
                <a:latin typeface="OfficinaSansStd"/>
              </a:rPr>
              <a:t>abençoada</a:t>
            </a:r>
            <a:r>
              <a:rPr lang="pt-BR" sz="1800" dirty="0">
                <a:effectLst/>
                <a:latin typeface="OfficinaSansStd"/>
              </a:rPr>
              <a:t> por um sacerdote – em 850.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Primeira </a:t>
            </a:r>
            <a:r>
              <a:rPr lang="pt-BR" sz="1800" dirty="0" err="1">
                <a:effectLst/>
                <a:latin typeface="OfficinaSansStd"/>
              </a:rPr>
              <a:t>canonização</a:t>
            </a:r>
            <a:r>
              <a:rPr lang="pt-BR" sz="1800" dirty="0">
                <a:effectLst/>
                <a:latin typeface="OfficinaSansStd"/>
              </a:rPr>
              <a:t> de santos mortos, feita pelo papa </a:t>
            </a:r>
            <a:r>
              <a:rPr lang="pt-BR" sz="1800" dirty="0" err="1">
                <a:effectLst/>
                <a:latin typeface="OfficinaSansStd"/>
              </a:rPr>
              <a:t>João</a:t>
            </a:r>
            <a:r>
              <a:rPr lang="pt-BR" sz="1800" dirty="0">
                <a:effectLst/>
                <a:latin typeface="OfficinaSansStd"/>
              </a:rPr>
              <a:t> XV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995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Proibido acesso dos leigos à </a:t>
            </a:r>
            <a:r>
              <a:rPr lang="pt-BR" sz="1800" dirty="0" err="1">
                <a:effectLst/>
                <a:latin typeface="OfficinaSansStd"/>
              </a:rPr>
              <a:t>Bíblia</a:t>
            </a:r>
            <a:r>
              <a:rPr lang="pt-BR" sz="1800" dirty="0">
                <a:effectLst/>
                <a:latin typeface="OfficinaSansStd"/>
              </a:rPr>
              <a:t>, </a:t>
            </a:r>
            <a:r>
              <a:rPr lang="pt-BR" sz="1800" dirty="0" err="1">
                <a:effectLst/>
                <a:latin typeface="OfficinaSansStd"/>
              </a:rPr>
              <a:t>incluída</a:t>
            </a:r>
            <a:r>
              <a:rPr lang="pt-BR" sz="1800" dirty="0">
                <a:effectLst/>
                <a:latin typeface="OfficinaSansStd"/>
              </a:rPr>
              <a:t> no </a:t>
            </a:r>
            <a:r>
              <a:rPr lang="pt-BR" sz="1800" dirty="0" err="1">
                <a:effectLst/>
                <a:latin typeface="OfficinaSansStd"/>
              </a:rPr>
              <a:t>índice</a:t>
            </a:r>
            <a:r>
              <a:rPr lang="pt-BR" sz="1800" dirty="0">
                <a:effectLst/>
                <a:latin typeface="OfficinaSansStd"/>
              </a:rPr>
              <a:t> de livros proibidos pelo </a:t>
            </a:r>
            <a:r>
              <a:rPr lang="pt-BR" sz="1800" dirty="0" err="1">
                <a:effectLst/>
                <a:latin typeface="OfficinaSansStd"/>
              </a:rPr>
              <a:t>Concílio</a:t>
            </a:r>
            <a:r>
              <a:rPr lang="pt-BR" sz="1800" dirty="0">
                <a:effectLst/>
                <a:latin typeface="OfficinaSansStd"/>
              </a:rPr>
              <a:t> de </a:t>
            </a:r>
            <a:r>
              <a:rPr lang="pt-BR" sz="1800" dirty="0" err="1">
                <a:effectLst/>
                <a:latin typeface="OfficinaSansStd"/>
              </a:rPr>
              <a:t>Valença</a:t>
            </a:r>
            <a:r>
              <a:rPr lang="pt-BR" sz="1800" dirty="0">
                <a:effectLst/>
                <a:latin typeface="OfficinaSansStd"/>
              </a:rPr>
              <a:t>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1229</a:t>
            </a:r>
            <a:r>
              <a:rPr lang="pt-BR" sz="1800" dirty="0">
                <a:effectLst/>
                <a:latin typeface="OfficinaSansStd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39900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APOSTASIA DA IGREJA NA PROFECIA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F23FC77-E7AE-D1E2-7508-55BAA1EA91AB}"/>
              </a:ext>
            </a:extLst>
          </p:cNvPr>
          <p:cNvSpPr txBox="1"/>
          <p:nvPr/>
        </p:nvSpPr>
        <p:spPr>
          <a:xfrm>
            <a:off x="640973" y="2709702"/>
            <a:ext cx="51447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pt-BR" sz="1600" dirty="0"/>
              <a:t>Não terás outros deuses diante de mim;</a:t>
            </a:r>
          </a:p>
          <a:p>
            <a:pPr marL="342900" indent="-342900">
              <a:buAutoNum type="arabicPeriod"/>
            </a:pPr>
            <a:r>
              <a:rPr lang="pt-BR" sz="1600" dirty="0"/>
              <a:t>Não farás para ti imagens de escultura; não prestará culto a elas;</a:t>
            </a:r>
          </a:p>
          <a:p>
            <a:pPr marL="342900" indent="-342900">
              <a:buAutoNum type="arabicPeriod"/>
            </a:pPr>
            <a:r>
              <a:rPr lang="pt-BR" sz="1600" dirty="0"/>
              <a:t>Não tomarás o nome do Senhor teu Deus em vão;</a:t>
            </a:r>
          </a:p>
          <a:p>
            <a:pPr marL="342900" indent="-342900">
              <a:buAutoNum type="arabicPeriod"/>
            </a:pPr>
            <a:r>
              <a:rPr lang="pt-BR" sz="1600" dirty="0">
                <a:solidFill>
                  <a:srgbClr val="FFC000"/>
                </a:solidFill>
              </a:rPr>
              <a:t>Lembra-te do dia de sábado para o santificar;</a:t>
            </a:r>
          </a:p>
          <a:p>
            <a:pPr marL="342900" indent="-342900">
              <a:buAutoNum type="arabicPeriod"/>
            </a:pPr>
            <a:r>
              <a:rPr lang="pt-BR" sz="1600" dirty="0"/>
              <a:t>Honra teu pai e tua mãe, para que se prolongue os teus dias na Terra;</a:t>
            </a:r>
          </a:p>
          <a:p>
            <a:pPr marL="342900" indent="-342900">
              <a:buAutoNum type="arabicPeriod"/>
            </a:pPr>
            <a:r>
              <a:rPr lang="pt-BR" sz="1600" dirty="0"/>
              <a:t>Não matarás;</a:t>
            </a:r>
          </a:p>
          <a:p>
            <a:pPr marL="342900" indent="-342900">
              <a:buAutoNum type="arabicPeriod"/>
            </a:pPr>
            <a:r>
              <a:rPr lang="pt-BR" sz="1600" dirty="0"/>
              <a:t>Não adulterarás;</a:t>
            </a:r>
          </a:p>
          <a:p>
            <a:pPr marL="342900" indent="-342900">
              <a:buAutoNum type="arabicPeriod"/>
            </a:pPr>
            <a:r>
              <a:rPr lang="pt-BR" sz="1600" dirty="0"/>
              <a:t>Não furtarás;</a:t>
            </a:r>
          </a:p>
          <a:p>
            <a:pPr marL="342900" indent="-342900">
              <a:buAutoNum type="arabicPeriod"/>
            </a:pPr>
            <a:r>
              <a:rPr lang="pt-BR" sz="1600" dirty="0"/>
              <a:t>Não dirás falso testemunho contra o teu próximo;</a:t>
            </a:r>
          </a:p>
          <a:p>
            <a:pPr marL="342900" indent="-342900">
              <a:buAutoNum type="arabicPeriod"/>
            </a:pPr>
            <a:r>
              <a:rPr lang="pt-BR" sz="1600" dirty="0"/>
              <a:t>Não cobiçarás a casa do teu próximo.</a:t>
            </a:r>
            <a:br>
              <a:rPr lang="pt-BR" sz="1600" dirty="0"/>
            </a:br>
            <a:r>
              <a:rPr lang="pt-BR" sz="1600" dirty="0"/>
              <a:t>Não cobiçaras a mulher do teu próximo, nem nada que seja do seu teu próximo.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63B0AC9-D1E3-D7FC-E659-7F7CDC0FDE64}"/>
              </a:ext>
            </a:extLst>
          </p:cNvPr>
          <p:cNvSpPr txBox="1"/>
          <p:nvPr/>
        </p:nvSpPr>
        <p:spPr>
          <a:xfrm>
            <a:off x="6460655" y="2709701"/>
            <a:ext cx="514476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pt-BR" sz="1600" dirty="0"/>
              <a:t>Amar a Deus sobre todas coisas;</a:t>
            </a:r>
          </a:p>
          <a:p>
            <a:pPr marL="342900" indent="-342900">
              <a:buAutoNum type="arabicPeriod"/>
            </a:pPr>
            <a:r>
              <a:rPr lang="pt-BR" sz="1600" dirty="0"/>
              <a:t>Não tomar Seu santo nome em vão;</a:t>
            </a:r>
          </a:p>
          <a:p>
            <a:pPr marL="342900" indent="-342900">
              <a:buAutoNum type="arabicPeriod"/>
            </a:pPr>
            <a:r>
              <a:rPr lang="pt-BR" sz="1600" dirty="0">
                <a:solidFill>
                  <a:schemeClr val="accent2"/>
                </a:solidFill>
              </a:rPr>
              <a:t>Guardar domingos e festas;</a:t>
            </a:r>
          </a:p>
          <a:p>
            <a:pPr marL="342900" indent="-342900">
              <a:buAutoNum type="arabicPeriod"/>
            </a:pPr>
            <a:r>
              <a:rPr lang="pt-BR" sz="1600" dirty="0"/>
              <a:t>Honrar pai e mãe;</a:t>
            </a:r>
          </a:p>
          <a:p>
            <a:pPr marL="342900" indent="-342900">
              <a:buAutoNum type="arabicPeriod"/>
            </a:pPr>
            <a:r>
              <a:rPr lang="pt-BR" sz="1600" dirty="0"/>
              <a:t>Não matar;</a:t>
            </a:r>
          </a:p>
          <a:p>
            <a:pPr marL="342900" indent="-342900">
              <a:buAutoNum type="arabicPeriod"/>
            </a:pPr>
            <a:r>
              <a:rPr lang="pt-BR" sz="1600" dirty="0"/>
              <a:t>Não pecar contra a castidade;</a:t>
            </a:r>
          </a:p>
          <a:p>
            <a:pPr marL="342900" indent="-342900">
              <a:buAutoNum type="arabicPeriod"/>
            </a:pPr>
            <a:r>
              <a:rPr lang="pt-BR" sz="1600" dirty="0"/>
              <a:t>Não furtar;</a:t>
            </a:r>
          </a:p>
          <a:p>
            <a:pPr marL="342900" indent="-342900">
              <a:buAutoNum type="arabicPeriod"/>
            </a:pPr>
            <a:r>
              <a:rPr lang="pt-BR" sz="1600" dirty="0"/>
              <a:t>Não levantar falso testemunho;</a:t>
            </a:r>
          </a:p>
          <a:p>
            <a:pPr marL="342900" indent="-342900">
              <a:buAutoNum type="arabicPeriod"/>
            </a:pPr>
            <a:r>
              <a:rPr lang="pt-BR" sz="1600" dirty="0">
                <a:solidFill>
                  <a:schemeClr val="accent2"/>
                </a:solidFill>
              </a:rPr>
              <a:t>Não desejar a mulher do teu próximo;</a:t>
            </a:r>
          </a:p>
          <a:p>
            <a:pPr marL="342900" indent="-342900">
              <a:buAutoNum type="arabicPeriod"/>
            </a:pPr>
            <a:r>
              <a:rPr lang="pt-BR" sz="1600" dirty="0">
                <a:solidFill>
                  <a:schemeClr val="accent2"/>
                </a:solidFill>
              </a:rPr>
              <a:t>Não cobiçar coisas alheias.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E84A9C4-376C-FDAA-D3C7-44BD7438D6B0}"/>
              </a:ext>
            </a:extLst>
          </p:cNvPr>
          <p:cNvSpPr txBox="1"/>
          <p:nvPr/>
        </p:nvSpPr>
        <p:spPr>
          <a:xfrm>
            <a:off x="640973" y="2195218"/>
            <a:ext cx="419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OS DEZ MANDAMENTO (BÍBLIA)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746E2A0-2E72-CE6D-598C-EEDD950368CE}"/>
              </a:ext>
            </a:extLst>
          </p:cNvPr>
          <p:cNvSpPr txBox="1"/>
          <p:nvPr/>
        </p:nvSpPr>
        <p:spPr>
          <a:xfrm>
            <a:off x="6460655" y="2195218"/>
            <a:ext cx="419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OS DEZ MANDAMENTOS (CATECISMO)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FE00162-9BA8-7F35-15D9-EAB2956F9331}"/>
              </a:ext>
            </a:extLst>
          </p:cNvPr>
          <p:cNvSpPr txBox="1"/>
          <p:nvPr/>
        </p:nvSpPr>
        <p:spPr>
          <a:xfrm>
            <a:off x="640972" y="1723878"/>
            <a:ext cx="107128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Proferirá palavras contra o Altíssimo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magoará os santos do Altíssimo 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e 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cuidará em mudar os tempos e a lei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; 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612154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932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TESTEMUNHO DOS PAIS DA IGREJA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4EAE389B-1A77-D6BB-2DC7-86EDBD5B4523}"/>
              </a:ext>
            </a:extLst>
          </p:cNvPr>
          <p:cNvCxnSpPr/>
          <p:nvPr/>
        </p:nvCxnSpPr>
        <p:spPr>
          <a:xfrm>
            <a:off x="838200" y="3929744"/>
            <a:ext cx="105156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9DE62585-DB45-B917-9B73-65E16B253298}"/>
              </a:ext>
            </a:extLst>
          </p:cNvPr>
          <p:cNvSpPr txBox="1"/>
          <p:nvPr/>
        </p:nvSpPr>
        <p:spPr>
          <a:xfrm>
            <a:off x="370251" y="4299858"/>
            <a:ext cx="935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FFC000"/>
                </a:solidFill>
              </a:rPr>
              <a:t>CRIAÇÃO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4040 </a:t>
            </a:r>
            <a:r>
              <a:rPr lang="pt-BR" sz="1200" dirty="0" err="1">
                <a:solidFill>
                  <a:srgbClr val="FFC000"/>
                </a:solidFill>
              </a:rPr>
              <a:t>a.C</a:t>
            </a:r>
            <a:endParaRPr lang="pt-BR" sz="1600" dirty="0">
              <a:solidFill>
                <a:srgbClr val="FFC0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44ADDB0-E4B6-BD60-CCD5-F35B61C6B185}"/>
              </a:ext>
            </a:extLst>
          </p:cNvPr>
          <p:cNvSpPr txBox="1"/>
          <p:nvPr/>
        </p:nvSpPr>
        <p:spPr>
          <a:xfrm>
            <a:off x="2592586" y="4288972"/>
            <a:ext cx="10983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FFC000"/>
                </a:solidFill>
              </a:rPr>
              <a:t>ENTREGA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dirty="0">
                <a:solidFill>
                  <a:srgbClr val="FFC000"/>
                </a:solidFill>
              </a:rPr>
              <a:t>LEI MORAL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1500 </a:t>
            </a:r>
            <a:r>
              <a:rPr lang="pt-BR" sz="1200" dirty="0" err="1">
                <a:solidFill>
                  <a:srgbClr val="FFC000"/>
                </a:solidFill>
              </a:rPr>
              <a:t>a.C</a:t>
            </a:r>
            <a:endParaRPr lang="pt-BR" sz="1600" dirty="0">
              <a:solidFill>
                <a:srgbClr val="FFC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231CF4B-3394-C075-8194-CF319EF38F66}"/>
              </a:ext>
            </a:extLst>
          </p:cNvPr>
          <p:cNvSpPr txBox="1"/>
          <p:nvPr/>
        </p:nvSpPr>
        <p:spPr>
          <a:xfrm>
            <a:off x="5599454" y="4288972"/>
            <a:ext cx="11690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FFC000"/>
                </a:solidFill>
              </a:rPr>
              <a:t>QUEDA 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dirty="0">
                <a:solidFill>
                  <a:srgbClr val="FFC000"/>
                </a:solidFill>
              </a:rPr>
              <a:t>JERUSALÉM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70 </a:t>
            </a:r>
            <a:r>
              <a:rPr lang="pt-BR" sz="1200" dirty="0" err="1">
                <a:solidFill>
                  <a:srgbClr val="FFC000"/>
                </a:solidFill>
              </a:rPr>
              <a:t>d.C</a:t>
            </a:r>
            <a:endParaRPr lang="pt-BR" sz="1600" dirty="0">
              <a:solidFill>
                <a:srgbClr val="FFC00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70D251-A5BF-ADAA-A721-6684DC764BF2}"/>
              </a:ext>
            </a:extLst>
          </p:cNvPr>
          <p:cNvSpPr txBox="1"/>
          <p:nvPr/>
        </p:nvSpPr>
        <p:spPr>
          <a:xfrm>
            <a:off x="10214997" y="4299076"/>
            <a:ext cx="1252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FFC000"/>
                </a:solidFill>
              </a:rPr>
              <a:t>ETERNIDADE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8675A1C-28F5-43E2-468F-0649BF33CB9E}"/>
              </a:ext>
            </a:extLst>
          </p:cNvPr>
          <p:cNvSpPr txBox="1"/>
          <p:nvPr/>
        </p:nvSpPr>
        <p:spPr>
          <a:xfrm>
            <a:off x="4230238" y="4288972"/>
            <a:ext cx="12600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FFC000"/>
                </a:solidFill>
              </a:rPr>
              <a:t>PRIMEIRA 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dirty="0">
                <a:solidFill>
                  <a:srgbClr val="FFC000"/>
                </a:solidFill>
              </a:rPr>
              <a:t>VINDA JESUS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29 </a:t>
            </a:r>
            <a:r>
              <a:rPr lang="pt-BR" sz="1200" dirty="0" err="1">
                <a:solidFill>
                  <a:srgbClr val="FFC000"/>
                </a:solidFill>
              </a:rPr>
              <a:t>d.C</a:t>
            </a:r>
            <a:endParaRPr lang="pt-BR" sz="1600" dirty="0">
              <a:solidFill>
                <a:srgbClr val="FFC000"/>
              </a:solidFill>
            </a:endParaRP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97FADFA-A663-BE00-2117-1C609A486E65}"/>
              </a:ext>
            </a:extLst>
          </p:cNvPr>
          <p:cNvCxnSpPr/>
          <p:nvPr/>
        </p:nvCxnSpPr>
        <p:spPr>
          <a:xfrm flipV="1">
            <a:off x="838200" y="3211286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AC430F92-576B-8F7F-42A2-0E1A8ED0BF22}"/>
              </a:ext>
            </a:extLst>
          </p:cNvPr>
          <p:cNvCxnSpPr/>
          <p:nvPr/>
        </p:nvCxnSpPr>
        <p:spPr>
          <a:xfrm flipV="1">
            <a:off x="3222171" y="3211286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402436F2-3DB5-25F6-89CA-5E66B3BF270F}"/>
              </a:ext>
            </a:extLst>
          </p:cNvPr>
          <p:cNvCxnSpPr/>
          <p:nvPr/>
        </p:nvCxnSpPr>
        <p:spPr>
          <a:xfrm flipV="1">
            <a:off x="4910422" y="3211286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E67AE9B-AD7C-8344-1CC5-8BEC98CEDB93}"/>
              </a:ext>
            </a:extLst>
          </p:cNvPr>
          <p:cNvCxnSpPr/>
          <p:nvPr/>
        </p:nvCxnSpPr>
        <p:spPr>
          <a:xfrm flipV="1">
            <a:off x="6096000" y="3211286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F52F7A82-FEB4-D705-63FE-86DDE0544DE6}"/>
              </a:ext>
            </a:extLst>
          </p:cNvPr>
          <p:cNvCxnSpPr/>
          <p:nvPr/>
        </p:nvCxnSpPr>
        <p:spPr>
          <a:xfrm flipV="1">
            <a:off x="11234057" y="3211286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F2902D2-01A7-6D68-4E39-22C392393C1B}"/>
              </a:ext>
            </a:extLst>
          </p:cNvPr>
          <p:cNvSpPr txBox="1"/>
          <p:nvPr/>
        </p:nvSpPr>
        <p:spPr>
          <a:xfrm>
            <a:off x="434883" y="2841173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 err="1"/>
              <a:t>Gn</a:t>
            </a:r>
            <a:r>
              <a:rPr lang="pt-BR" sz="1400" u="sng" dirty="0"/>
              <a:t> 2.2-3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C1E1FF4-E27C-1BEF-3E2D-EB362E1B5450}"/>
              </a:ext>
            </a:extLst>
          </p:cNvPr>
          <p:cNvSpPr txBox="1"/>
          <p:nvPr/>
        </p:nvSpPr>
        <p:spPr>
          <a:xfrm>
            <a:off x="2748323" y="2807025"/>
            <a:ext cx="947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 err="1"/>
              <a:t>Ex</a:t>
            </a:r>
            <a:r>
              <a:rPr lang="pt-BR" sz="1400" u="sng" dirty="0"/>
              <a:t> 20.8-11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DCF93A7-97A8-90CF-81D9-570F79B99A53}"/>
              </a:ext>
            </a:extLst>
          </p:cNvPr>
          <p:cNvSpPr txBox="1"/>
          <p:nvPr/>
        </p:nvSpPr>
        <p:spPr>
          <a:xfrm>
            <a:off x="4377931" y="2807025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/>
              <a:t>Mc 2.27-28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964BBE1-C193-DB66-A843-524E16BD948B}"/>
              </a:ext>
            </a:extLst>
          </p:cNvPr>
          <p:cNvSpPr txBox="1"/>
          <p:nvPr/>
        </p:nvSpPr>
        <p:spPr>
          <a:xfrm>
            <a:off x="5671815" y="2807025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 err="1"/>
              <a:t>Mt</a:t>
            </a:r>
            <a:r>
              <a:rPr lang="pt-BR" sz="1400" u="sng" dirty="0"/>
              <a:t> 24.20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48CBC76-494A-4CF6-2714-C2CC6395A3FA}"/>
              </a:ext>
            </a:extLst>
          </p:cNvPr>
          <p:cNvSpPr txBox="1"/>
          <p:nvPr/>
        </p:nvSpPr>
        <p:spPr>
          <a:xfrm>
            <a:off x="10668357" y="2807025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 err="1"/>
              <a:t>Is</a:t>
            </a:r>
            <a:r>
              <a:rPr lang="pt-BR" sz="1400" u="sng" dirty="0"/>
              <a:t> 66.22-23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AD801B9-DE16-701E-ED89-394A71024FAE}"/>
              </a:ext>
            </a:extLst>
          </p:cNvPr>
          <p:cNvSpPr/>
          <p:nvPr/>
        </p:nvSpPr>
        <p:spPr>
          <a:xfrm>
            <a:off x="5490328" y="3743199"/>
            <a:ext cx="5460701" cy="39188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Teria o dia do Senhor mudado neste período para o 1º dia ?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29237E2A-69E2-0407-D0D7-CFE2DBBB1AF7}"/>
              </a:ext>
            </a:extLst>
          </p:cNvPr>
          <p:cNvCxnSpPr>
            <a:cxnSpLocks/>
          </p:cNvCxnSpPr>
          <p:nvPr/>
        </p:nvCxnSpPr>
        <p:spPr>
          <a:xfrm>
            <a:off x="5490328" y="3320143"/>
            <a:ext cx="0" cy="62988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6FFE601D-FBFF-F3F3-3F29-7595F3EBF226}"/>
              </a:ext>
            </a:extLst>
          </p:cNvPr>
          <p:cNvCxnSpPr/>
          <p:nvPr/>
        </p:nvCxnSpPr>
        <p:spPr>
          <a:xfrm>
            <a:off x="5301343" y="3505200"/>
            <a:ext cx="370472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4DAB2B2-8FCE-2DAA-3B60-A904A758EDAE}"/>
              </a:ext>
            </a:extLst>
          </p:cNvPr>
          <p:cNvSpPr txBox="1"/>
          <p:nvPr/>
        </p:nvSpPr>
        <p:spPr>
          <a:xfrm>
            <a:off x="344312" y="2525877"/>
            <a:ext cx="987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7º dia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6DD234D-F605-739B-5E5C-014594C6DB91}"/>
              </a:ext>
            </a:extLst>
          </p:cNvPr>
          <p:cNvSpPr txBox="1"/>
          <p:nvPr/>
        </p:nvSpPr>
        <p:spPr>
          <a:xfrm>
            <a:off x="2748323" y="2525877"/>
            <a:ext cx="987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7º dia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FA6A25F-F397-585D-2194-CBBEF399393B}"/>
              </a:ext>
            </a:extLst>
          </p:cNvPr>
          <p:cNvSpPr txBox="1"/>
          <p:nvPr/>
        </p:nvSpPr>
        <p:spPr>
          <a:xfrm>
            <a:off x="4418007" y="2525877"/>
            <a:ext cx="987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7º dia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5F5F754F-DDF2-BA53-C894-F387FA2E72BE}"/>
              </a:ext>
            </a:extLst>
          </p:cNvPr>
          <p:cNvSpPr txBox="1"/>
          <p:nvPr/>
        </p:nvSpPr>
        <p:spPr>
          <a:xfrm>
            <a:off x="5617778" y="2525877"/>
            <a:ext cx="987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7º dia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9F2A26D1-EB0C-7875-6CA4-0857370EBA78}"/>
              </a:ext>
            </a:extLst>
          </p:cNvPr>
          <p:cNvSpPr txBox="1"/>
          <p:nvPr/>
        </p:nvSpPr>
        <p:spPr>
          <a:xfrm>
            <a:off x="10668356" y="2525327"/>
            <a:ext cx="987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7º dia</a:t>
            </a:r>
          </a:p>
        </p:txBody>
      </p: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E038087A-E65B-C62B-B9D2-183055937385}"/>
              </a:ext>
            </a:extLst>
          </p:cNvPr>
          <p:cNvCxnSpPr>
            <a:stCxn id="23" idx="2"/>
          </p:cNvCxnSpPr>
          <p:nvPr/>
        </p:nvCxnSpPr>
        <p:spPr>
          <a:xfrm flipH="1">
            <a:off x="8218714" y="4135084"/>
            <a:ext cx="1965" cy="13730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0D341C47-353E-CF77-6A6B-6C88518201AA}"/>
              </a:ext>
            </a:extLst>
          </p:cNvPr>
          <p:cNvSpPr txBox="1"/>
          <p:nvPr/>
        </p:nvSpPr>
        <p:spPr>
          <a:xfrm>
            <a:off x="5022243" y="5641631"/>
            <a:ext cx="6392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Existe autoridade Bíblica para esta mudança?</a:t>
            </a:r>
            <a:br>
              <a:rPr lang="pt-BR" sz="1600" dirty="0"/>
            </a:br>
            <a:r>
              <a:rPr lang="pt-BR" sz="1600" dirty="0"/>
              <a:t>Existe um mandamento claro e objetivo como o do sétimo dia?</a:t>
            </a:r>
          </a:p>
          <a:p>
            <a:pPr algn="ctr"/>
            <a:r>
              <a:rPr lang="pt-BR" sz="1600" dirty="0"/>
              <a:t>Este mandamento foi dado por Deus?</a:t>
            </a:r>
          </a:p>
        </p:txBody>
      </p:sp>
    </p:spTree>
    <p:extLst>
      <p:ext uri="{BB962C8B-B14F-4D97-AF65-F5344CB8AC3E}">
        <p14:creationId xmlns:p14="http://schemas.microsoft.com/office/powerpoint/2010/main" val="3710901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932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TESTEMUNHO DOS PAIS DA IGREJA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75B606EB-D855-4A07-749A-23479706F772}"/>
              </a:ext>
            </a:extLst>
          </p:cNvPr>
          <p:cNvCxnSpPr/>
          <p:nvPr/>
        </p:nvCxnSpPr>
        <p:spPr>
          <a:xfrm>
            <a:off x="838200" y="3516086"/>
            <a:ext cx="105156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1408A892-D2DA-80D3-AF06-8137A702CA3B}"/>
              </a:ext>
            </a:extLst>
          </p:cNvPr>
          <p:cNvSpPr txBox="1"/>
          <p:nvPr/>
        </p:nvSpPr>
        <p:spPr>
          <a:xfrm>
            <a:off x="2301129" y="3875314"/>
            <a:ext cx="1681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FFC000"/>
                </a:solidFill>
              </a:rPr>
              <a:t>NAÇÃO DE ISRAEL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1500 </a:t>
            </a:r>
            <a:r>
              <a:rPr lang="pt-BR" sz="1200" dirty="0" err="1">
                <a:solidFill>
                  <a:srgbClr val="FFC000"/>
                </a:solidFill>
              </a:rPr>
              <a:t>a.C</a:t>
            </a:r>
            <a:endParaRPr lang="pt-BR" sz="1600" dirty="0">
              <a:solidFill>
                <a:srgbClr val="FFC000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F4339EF-E34E-9CEC-27D4-D5E4CF5CB255}"/>
              </a:ext>
            </a:extLst>
          </p:cNvPr>
          <p:cNvSpPr txBox="1"/>
          <p:nvPr/>
        </p:nvSpPr>
        <p:spPr>
          <a:xfrm>
            <a:off x="8255568" y="3875314"/>
            <a:ext cx="1373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FFC000"/>
                </a:solidFill>
              </a:rPr>
              <a:t>IGREJA CRISTÃ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200 </a:t>
            </a:r>
            <a:r>
              <a:rPr lang="pt-BR" sz="1200" dirty="0" err="1">
                <a:solidFill>
                  <a:srgbClr val="FFC000"/>
                </a:solidFill>
              </a:rPr>
              <a:t>d.C</a:t>
            </a:r>
            <a:endParaRPr lang="pt-BR" sz="1600" dirty="0">
              <a:solidFill>
                <a:srgbClr val="FFC000"/>
              </a:solidFill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8B6B8C2-0194-9248-1AF5-F2DBBCBA6E0E}"/>
              </a:ext>
            </a:extLst>
          </p:cNvPr>
          <p:cNvSpPr txBox="1"/>
          <p:nvPr/>
        </p:nvSpPr>
        <p:spPr>
          <a:xfrm>
            <a:off x="4043864" y="3886200"/>
            <a:ext cx="1678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FFC000"/>
                </a:solidFill>
              </a:rPr>
              <a:t>IGREJA PRIMITIVA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29 </a:t>
            </a:r>
            <a:r>
              <a:rPr lang="pt-BR" sz="1200" dirty="0" err="1">
                <a:solidFill>
                  <a:srgbClr val="FFC000"/>
                </a:solidFill>
              </a:rPr>
              <a:t>d.C</a:t>
            </a:r>
            <a:endParaRPr lang="pt-BR" sz="1600" dirty="0">
              <a:solidFill>
                <a:srgbClr val="FFC000"/>
              </a:solidFill>
            </a:endParaRPr>
          </a:p>
        </p:txBody>
      </p: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8EFDE14F-4BD2-FBAC-9967-87571C4EEC7A}"/>
              </a:ext>
            </a:extLst>
          </p:cNvPr>
          <p:cNvCxnSpPr/>
          <p:nvPr/>
        </p:nvCxnSpPr>
        <p:spPr>
          <a:xfrm flipV="1">
            <a:off x="838200" y="2797628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97BDD67F-BDC4-177B-84C4-815DA69C7531}"/>
              </a:ext>
            </a:extLst>
          </p:cNvPr>
          <p:cNvCxnSpPr/>
          <p:nvPr/>
        </p:nvCxnSpPr>
        <p:spPr>
          <a:xfrm flipV="1">
            <a:off x="3222171" y="2797628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9CA8006E-3BFE-B63B-6996-B16E46B827DB}"/>
              </a:ext>
            </a:extLst>
          </p:cNvPr>
          <p:cNvCxnSpPr/>
          <p:nvPr/>
        </p:nvCxnSpPr>
        <p:spPr>
          <a:xfrm flipV="1">
            <a:off x="4910422" y="2797628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699236CB-807A-00AB-847F-2355AA5F5F08}"/>
              </a:ext>
            </a:extLst>
          </p:cNvPr>
          <p:cNvCxnSpPr/>
          <p:nvPr/>
        </p:nvCxnSpPr>
        <p:spPr>
          <a:xfrm flipV="1">
            <a:off x="6096000" y="2797628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16139D68-FA54-4C4B-2D8A-74799BA8AF00}"/>
              </a:ext>
            </a:extLst>
          </p:cNvPr>
          <p:cNvCxnSpPr/>
          <p:nvPr/>
        </p:nvCxnSpPr>
        <p:spPr>
          <a:xfrm flipV="1">
            <a:off x="8942551" y="2830285"/>
            <a:ext cx="0" cy="827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AB433FA-05CE-04F0-B7DA-F919B323C580}"/>
              </a:ext>
            </a:extLst>
          </p:cNvPr>
          <p:cNvSpPr txBox="1"/>
          <p:nvPr/>
        </p:nvSpPr>
        <p:spPr>
          <a:xfrm>
            <a:off x="434883" y="2427515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 err="1"/>
              <a:t>Gn</a:t>
            </a:r>
            <a:r>
              <a:rPr lang="pt-BR" sz="1400" u="sng" dirty="0"/>
              <a:t> 2.2-3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20FD3C47-59E1-1187-133A-9B69B8CC927A}"/>
              </a:ext>
            </a:extLst>
          </p:cNvPr>
          <p:cNvSpPr txBox="1"/>
          <p:nvPr/>
        </p:nvSpPr>
        <p:spPr>
          <a:xfrm>
            <a:off x="2748323" y="2393367"/>
            <a:ext cx="947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 err="1"/>
              <a:t>Ex</a:t>
            </a:r>
            <a:r>
              <a:rPr lang="pt-BR" sz="1400" u="sng" dirty="0"/>
              <a:t> 20.8-11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42E504D7-8B9A-4719-868D-C0893DCA4AEF}"/>
              </a:ext>
            </a:extLst>
          </p:cNvPr>
          <p:cNvSpPr txBox="1"/>
          <p:nvPr/>
        </p:nvSpPr>
        <p:spPr>
          <a:xfrm>
            <a:off x="4377931" y="2393367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/>
              <a:t>Mc 2.27-28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7F3E7D5-8F5E-74EA-CF72-38E8902043F0}"/>
              </a:ext>
            </a:extLst>
          </p:cNvPr>
          <p:cNvSpPr txBox="1"/>
          <p:nvPr/>
        </p:nvSpPr>
        <p:spPr>
          <a:xfrm>
            <a:off x="5671815" y="2393367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 err="1"/>
              <a:t>Mt</a:t>
            </a:r>
            <a:r>
              <a:rPr lang="pt-BR" sz="1400" u="sng" dirty="0"/>
              <a:t> 24.20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98398CE-753A-F8CA-64DF-C6C988A79929}"/>
              </a:ext>
            </a:extLst>
          </p:cNvPr>
          <p:cNvSpPr txBox="1"/>
          <p:nvPr/>
        </p:nvSpPr>
        <p:spPr>
          <a:xfrm>
            <a:off x="7898322" y="2380996"/>
            <a:ext cx="2088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u="sng" dirty="0">
                <a:solidFill>
                  <a:srgbClr val="FFC000"/>
                </a:solidFill>
              </a:rPr>
              <a:t>Testemunho de Tertuliano</a:t>
            </a:r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2AD5B868-3E67-835A-C1E9-05677BB5BA38}"/>
              </a:ext>
            </a:extLst>
          </p:cNvPr>
          <p:cNvCxnSpPr>
            <a:cxnSpLocks/>
          </p:cNvCxnSpPr>
          <p:nvPr/>
        </p:nvCxnSpPr>
        <p:spPr>
          <a:xfrm>
            <a:off x="5490328" y="2906485"/>
            <a:ext cx="0" cy="62988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E2E1BCD9-D319-921C-FDBF-7A0291623F2C}"/>
              </a:ext>
            </a:extLst>
          </p:cNvPr>
          <p:cNvCxnSpPr/>
          <p:nvPr/>
        </p:nvCxnSpPr>
        <p:spPr>
          <a:xfrm>
            <a:off x="5301343" y="3091542"/>
            <a:ext cx="370472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C6DD2000-39D9-A373-EC7E-4486A09CFD05}"/>
              </a:ext>
            </a:extLst>
          </p:cNvPr>
          <p:cNvSpPr txBox="1"/>
          <p:nvPr/>
        </p:nvSpPr>
        <p:spPr>
          <a:xfrm>
            <a:off x="2748323" y="2112219"/>
            <a:ext cx="987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7º dia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DB3A60E-9F58-096B-27DB-63AB7D8ADB94}"/>
              </a:ext>
            </a:extLst>
          </p:cNvPr>
          <p:cNvSpPr txBox="1"/>
          <p:nvPr/>
        </p:nvSpPr>
        <p:spPr>
          <a:xfrm>
            <a:off x="4418007" y="2112219"/>
            <a:ext cx="987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7º dia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7F9A4430-E43A-9E3F-6BBD-014C3911F673}"/>
              </a:ext>
            </a:extLst>
          </p:cNvPr>
          <p:cNvSpPr txBox="1"/>
          <p:nvPr/>
        </p:nvSpPr>
        <p:spPr>
          <a:xfrm>
            <a:off x="5617778" y="2112219"/>
            <a:ext cx="987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7º dia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8AFDB23-9238-0EAA-C2BF-618168336AE1}"/>
              </a:ext>
            </a:extLst>
          </p:cNvPr>
          <p:cNvSpPr txBox="1"/>
          <p:nvPr/>
        </p:nvSpPr>
        <p:spPr>
          <a:xfrm>
            <a:off x="8455908" y="2078071"/>
            <a:ext cx="987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C000"/>
                </a:solidFill>
              </a:rPr>
              <a:t>1º dia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F5F456A-A2B7-7FE1-0ECF-7CB00B4F011F}"/>
              </a:ext>
            </a:extLst>
          </p:cNvPr>
          <p:cNvSpPr txBox="1"/>
          <p:nvPr/>
        </p:nvSpPr>
        <p:spPr>
          <a:xfrm>
            <a:off x="6346371" y="4570516"/>
            <a:ext cx="55625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Tertuliano foi um dos pais da igreja mais contraditórios, ele é o segundo dos escritores antigos que faz aplicação do termo </a:t>
            </a:r>
            <a:r>
              <a:rPr lang="pt-BR" sz="1400" dirty="0">
                <a:solidFill>
                  <a:srgbClr val="FFC000"/>
                </a:solidFill>
              </a:rPr>
              <a:t>Dia do Senhor </a:t>
            </a:r>
            <a:r>
              <a:rPr lang="pt-BR" sz="1400" dirty="0"/>
              <a:t>ao </a:t>
            </a:r>
            <a:r>
              <a:rPr lang="pt-BR" sz="1400" dirty="0">
                <a:solidFill>
                  <a:srgbClr val="FFC000"/>
                </a:solidFill>
              </a:rPr>
              <a:t>domingo</a:t>
            </a:r>
            <a:r>
              <a:rPr lang="pt-BR" sz="1400" dirty="0"/>
              <a:t>, o primeiro foi Clemente de Alexandria em </a:t>
            </a:r>
            <a:r>
              <a:rPr lang="pt-BR" sz="1400" dirty="0">
                <a:solidFill>
                  <a:srgbClr val="FFC000"/>
                </a:solidFill>
              </a:rPr>
              <a:t>194 d.C</a:t>
            </a:r>
            <a:r>
              <a:rPr lang="pt-BR" sz="1400" dirty="0"/>
              <a:t>. </a:t>
            </a:r>
            <a:r>
              <a:rPr lang="pt-BR" sz="1400" dirty="0">
                <a:solidFill>
                  <a:srgbClr val="FFC000"/>
                </a:solidFill>
              </a:rPr>
              <a:t>Junto com a observância do domingo como o dia do Senhor, ele introduz as “ofertas pelos mortos” e o uso perpétuo do sinal da cruz</a:t>
            </a:r>
            <a:r>
              <a:rPr lang="pt-BR" sz="1400" dirty="0"/>
              <a:t>. </a:t>
            </a:r>
            <a:r>
              <a:rPr lang="pt-BR" sz="1400" u="sng" dirty="0">
                <a:solidFill>
                  <a:srgbClr val="FFC000"/>
                </a:solidFill>
              </a:rPr>
              <a:t>Mas ele afirma expressamente, que essas coisas não repousam sobre a autoridade das Escrituras, mas completamente sobre a autoridade da tradição e costume</a:t>
            </a:r>
            <a:r>
              <a:rPr lang="pt-B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199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797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ORIGEM DO DIA DO SOL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F043322-61A6-1553-4651-DC415A3AFED5}"/>
              </a:ext>
            </a:extLst>
          </p:cNvPr>
          <p:cNvSpPr txBox="1"/>
          <p:nvPr/>
        </p:nvSpPr>
        <p:spPr>
          <a:xfrm>
            <a:off x="576943" y="1937657"/>
            <a:ext cx="8088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dicionário Webster define o termo (Domingo, Sunday) da seguinte maneira: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8B2DE0C-D470-C171-027D-C1CBD4D1A396}"/>
              </a:ext>
            </a:extLst>
          </p:cNvPr>
          <p:cNvSpPr txBox="1"/>
          <p:nvPr/>
        </p:nvSpPr>
        <p:spPr>
          <a:xfrm>
            <a:off x="2383972" y="2670522"/>
            <a:ext cx="80880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rgbClr val="FFC000"/>
                </a:solidFill>
              </a:rPr>
              <a:t>“Domingo [Sunday]: </a:t>
            </a:r>
            <a:r>
              <a:rPr lang="pt-BR" i="1" u="sng" dirty="0">
                <a:solidFill>
                  <a:srgbClr val="FFC000"/>
                </a:solidFill>
              </a:rPr>
              <a:t>assim chamado porque este dia era dedicado ao sol ou a sua adoração na antiguidade</a:t>
            </a:r>
            <a:r>
              <a:rPr lang="pt-BR" i="1" dirty="0">
                <a:solidFill>
                  <a:srgbClr val="FFC000"/>
                </a:solidFill>
              </a:rPr>
              <a:t>. O primeiro dia da semana; o sábado cristão; dia consagrado ao descanso dos afazeres seculares e à adoração religiosa; o dia do Senhor.”</a:t>
            </a:r>
          </a:p>
          <a:p>
            <a:endParaRPr lang="pt-BR" dirty="0">
              <a:solidFill>
                <a:srgbClr val="FFC0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045021A-D667-76E6-23D2-C79DDEDD9B98}"/>
              </a:ext>
            </a:extLst>
          </p:cNvPr>
          <p:cNvSpPr txBox="1"/>
          <p:nvPr/>
        </p:nvSpPr>
        <p:spPr>
          <a:xfrm>
            <a:off x="576943" y="4178860"/>
            <a:ext cx="8088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dicionário Worcester usa linguagem semelhante: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9A6BA2A-32D0-EAB9-0CE1-849D846963C5}"/>
              </a:ext>
            </a:extLst>
          </p:cNvPr>
          <p:cNvSpPr txBox="1"/>
          <p:nvPr/>
        </p:nvSpPr>
        <p:spPr>
          <a:xfrm>
            <a:off x="2383972" y="4880715"/>
            <a:ext cx="8088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rgbClr val="FFC000"/>
                </a:solidFill>
              </a:rPr>
              <a:t>“Domingo [Sunday]: </a:t>
            </a:r>
            <a:r>
              <a:rPr lang="pt-BR" i="1" u="sng" dirty="0">
                <a:solidFill>
                  <a:srgbClr val="FFC000"/>
                </a:solidFill>
              </a:rPr>
              <a:t>assim chamado porque antigamente era dedicado ao sol ou a sua adoração. </a:t>
            </a:r>
            <a:r>
              <a:rPr lang="pt-BR" i="1" dirty="0">
                <a:solidFill>
                  <a:srgbClr val="FFC000"/>
                </a:solidFill>
              </a:rPr>
              <a:t>O primeiro dia da semana; o sábado cristão, consagrado ao descanso dos labores e à adoração religiosa; o dia do Senhor.”</a:t>
            </a:r>
          </a:p>
          <a:p>
            <a:endParaRPr lang="pt-B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44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870644"/>
            <a:ext cx="2797561" cy="3357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ORIGEM DO DIA DO SOL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7B06374-C5F1-0313-F59C-1496558309E8}"/>
              </a:ext>
            </a:extLst>
          </p:cNvPr>
          <p:cNvSpPr txBox="1"/>
          <p:nvPr/>
        </p:nvSpPr>
        <p:spPr>
          <a:xfrm>
            <a:off x="640973" y="1320348"/>
            <a:ext cx="1082168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O domingo é o primeiro dia </a:t>
            </a:r>
            <a:r>
              <a:rPr lang="pt-BR" sz="1200" dirty="0"/>
              <a:t>da semana e é um dia de descanso antes do início da semana típica de trabalho em muitas culturas ocidentais. </a:t>
            </a:r>
            <a:r>
              <a:rPr lang="pt-BR" sz="1200" dirty="0">
                <a:solidFill>
                  <a:srgbClr val="FFC000"/>
                </a:solidFill>
              </a:rPr>
              <a:t>Para alguns cristãos e católicos, também é o dia designado para as pessoas assistirem aos serviços religiosos em suas melhores roupas de domingo</a:t>
            </a:r>
            <a:r>
              <a:rPr lang="pt-BR" sz="1200" dirty="0"/>
              <a:t>.</a:t>
            </a:r>
          </a:p>
          <a:p>
            <a:endParaRPr lang="pt-BR" sz="1200" dirty="0"/>
          </a:p>
          <a:p>
            <a:r>
              <a:rPr lang="pt-BR" sz="1200" dirty="0"/>
              <a:t>O nome inglês para domingo, no entanto, nada tem a ver com sua importância no calendário religioso.</a:t>
            </a:r>
          </a:p>
          <a:p>
            <a:endParaRPr lang="pt-BR" sz="1200" dirty="0"/>
          </a:p>
          <a:p>
            <a:r>
              <a:rPr lang="pt-BR" sz="1200" dirty="0"/>
              <a:t>Enquanto a quarta-feira remonta ao proeminente deus nórdico Odin e a quinta-feira recebeu o nome do filho desse deus, Thor, o domingo recebeu o nome da bola de gás que ilumina nossos dias. E, se você olhar o suficiente para a história da origem do dia, descobrirá que também envolve uma deusa em uma carruagem que puxa aquela bola de gás pelo céu.</a:t>
            </a:r>
          </a:p>
          <a:p>
            <a:endParaRPr lang="pt-BR" sz="1200" dirty="0"/>
          </a:p>
          <a:p>
            <a:r>
              <a:rPr lang="pt-BR" sz="1200" dirty="0"/>
              <a:t>Como o domingo ganhou esse nome</a:t>
            </a:r>
          </a:p>
          <a:p>
            <a:endParaRPr lang="pt-BR" sz="1200" dirty="0"/>
          </a:p>
          <a:p>
            <a:r>
              <a:rPr lang="pt-BR" sz="1200" dirty="0">
                <a:solidFill>
                  <a:srgbClr val="FFC000"/>
                </a:solidFill>
              </a:rPr>
              <a:t>O nome de domingo deriva da palavra do inglês médio </a:t>
            </a:r>
            <a:r>
              <a:rPr lang="pt-BR" sz="1200" dirty="0" err="1">
                <a:solidFill>
                  <a:srgbClr val="FFC000"/>
                </a:solidFill>
              </a:rPr>
              <a:t>sunnenday</a:t>
            </a:r>
            <a:r>
              <a:rPr lang="pt-BR" sz="1200" dirty="0">
                <a:solidFill>
                  <a:srgbClr val="FFC000"/>
                </a:solidFill>
              </a:rPr>
              <a:t>, que vem da palavra </a:t>
            </a:r>
            <a:r>
              <a:rPr lang="pt-BR" sz="1200" dirty="0" err="1">
                <a:solidFill>
                  <a:srgbClr val="FFC000"/>
                </a:solidFill>
              </a:rPr>
              <a:t>sunnandæg</a:t>
            </a:r>
            <a:r>
              <a:rPr lang="pt-BR" sz="1200" dirty="0">
                <a:solidFill>
                  <a:srgbClr val="FFC000"/>
                </a:solidFill>
              </a:rPr>
              <a:t> do inglês antigo. As derivações em inglês derivam do latim </a:t>
            </a:r>
            <a:r>
              <a:rPr lang="pt-BR" sz="1200" dirty="0" err="1">
                <a:solidFill>
                  <a:srgbClr val="FFC000"/>
                </a:solidFill>
              </a:rPr>
              <a:t>diēs</a:t>
            </a:r>
            <a:r>
              <a:rPr lang="pt-BR" sz="1200" dirty="0">
                <a:solidFill>
                  <a:srgbClr val="FFC000"/>
                </a:solidFill>
              </a:rPr>
              <a:t> </a:t>
            </a:r>
            <a:r>
              <a:rPr lang="pt-BR" sz="1200" dirty="0" err="1">
                <a:solidFill>
                  <a:srgbClr val="FFC000"/>
                </a:solidFill>
              </a:rPr>
              <a:t>sólis</a:t>
            </a:r>
            <a:r>
              <a:rPr lang="pt-BR" sz="1200" dirty="0">
                <a:solidFill>
                  <a:srgbClr val="FFC000"/>
                </a:solidFill>
              </a:rPr>
              <a:t> (“dia do sol”).</a:t>
            </a:r>
          </a:p>
          <a:p>
            <a:endParaRPr lang="pt-BR" sz="1200" dirty="0"/>
          </a:p>
          <a:p>
            <a:r>
              <a:rPr lang="pt-BR" sz="1200" dirty="0">
                <a:solidFill>
                  <a:srgbClr val="FFC000"/>
                </a:solidFill>
              </a:rPr>
              <a:t>Para saber por que esse dia em particular é dedicado ao sol, você deve olhar para os tempos da Babilônia.</a:t>
            </a:r>
          </a:p>
          <a:p>
            <a:endParaRPr lang="pt-BR" sz="1200" dirty="0"/>
          </a:p>
          <a:p>
            <a:r>
              <a:rPr lang="pt-BR" sz="1200" dirty="0"/>
              <a:t>Os babilônios foram os primeiros a iniciar a semana de sete dias e a trouxeram para os romanos de língua latina, que batizaram cada dia com o nome de um deus. Povos germânicos e nórdicos fizeram o mesmo, mas substituíram os deuses romanos por seus próprios deuses correspondentes.</a:t>
            </a:r>
          </a:p>
          <a:p>
            <a:endParaRPr lang="pt-BR" sz="1200" dirty="0"/>
          </a:p>
          <a:p>
            <a:r>
              <a:rPr lang="pt-BR" sz="1200" dirty="0"/>
              <a:t>As semelhanças entre os dois podem ser vistas hoje em todos os dias, exceto no domingo. </a:t>
            </a:r>
            <a:r>
              <a:rPr lang="pt-BR" sz="1200" dirty="0">
                <a:solidFill>
                  <a:srgbClr val="FFC000"/>
                </a:solidFill>
              </a:rPr>
              <a:t>Com o cristianismo, as línguas românicas derivadas do latim mudaram a dedicação de “dia do sol” para “dia do senhor” (domingo em espanhol, </a:t>
            </a:r>
            <a:r>
              <a:rPr lang="pt-BR" sz="1200" dirty="0" err="1">
                <a:solidFill>
                  <a:srgbClr val="FFC000"/>
                </a:solidFill>
              </a:rPr>
              <a:t>dimanche</a:t>
            </a:r>
            <a:r>
              <a:rPr lang="pt-BR" sz="1200" dirty="0">
                <a:solidFill>
                  <a:srgbClr val="FFC000"/>
                </a:solidFill>
              </a:rPr>
              <a:t> em francês e </a:t>
            </a:r>
            <a:r>
              <a:rPr lang="pt-BR" sz="1200" dirty="0" err="1">
                <a:solidFill>
                  <a:srgbClr val="FFC000"/>
                </a:solidFill>
              </a:rPr>
              <a:t>domenica</a:t>
            </a:r>
            <a:r>
              <a:rPr lang="pt-BR" sz="1200" dirty="0">
                <a:solidFill>
                  <a:srgbClr val="FFC000"/>
                </a:solidFill>
              </a:rPr>
              <a:t> em italiano). “</a:t>
            </a:r>
            <a:r>
              <a:rPr lang="pt-BR" sz="1200" dirty="0" err="1">
                <a:solidFill>
                  <a:srgbClr val="FFC000"/>
                </a:solidFill>
              </a:rPr>
              <a:t>Sun’s</a:t>
            </a:r>
            <a:r>
              <a:rPr lang="pt-BR" sz="1200" dirty="0">
                <a:solidFill>
                  <a:srgbClr val="FFC000"/>
                </a:solidFill>
              </a:rPr>
              <a:t> </a:t>
            </a:r>
            <a:r>
              <a:rPr lang="pt-BR" sz="1200" dirty="0" err="1">
                <a:solidFill>
                  <a:srgbClr val="FFC000"/>
                </a:solidFill>
              </a:rPr>
              <a:t>day</a:t>
            </a:r>
            <a:r>
              <a:rPr lang="pt-BR" sz="1200" dirty="0">
                <a:solidFill>
                  <a:srgbClr val="FFC000"/>
                </a:solidFill>
              </a:rPr>
              <a:t>” ficou, no entanto, nas línguas que se tornariam o inglês moderno.</a:t>
            </a:r>
          </a:p>
          <a:p>
            <a:endParaRPr lang="pt-BR" sz="1200" dirty="0"/>
          </a:p>
          <a:p>
            <a:r>
              <a:rPr lang="pt-BR" sz="1200" dirty="0">
                <a:solidFill>
                  <a:srgbClr val="FFC000"/>
                </a:solidFill>
              </a:rPr>
              <a:t>O sol, e portanto o domingo, tinha um deus correspondente, assim como os outros dias da semana. </a:t>
            </a:r>
            <a:r>
              <a:rPr lang="pt-BR" sz="1200" dirty="0"/>
              <a:t>Nas religiões germânicas pré-cristãs, o sol era representado por uma mulher chamada Sol que cavalgava uma carruagem carregando o sol pelo céu. O irmão dela, Mani, carregou a lua de maneira semelhante, e você provavelmente pode adivinhar para qual dia da semana ele é a inspiração.</a:t>
            </a:r>
            <a:br>
              <a:rPr lang="pt-BR" sz="1200" dirty="0"/>
            </a:br>
            <a:r>
              <a:rPr lang="pt-BR" sz="1200" i="1" dirty="0"/>
              <a:t>https://</a:t>
            </a:r>
            <a:r>
              <a:rPr lang="pt-BR" sz="1200" i="1" dirty="0" err="1"/>
              <a:t>www.dictionary.com</a:t>
            </a:r>
            <a:r>
              <a:rPr lang="pt-BR" sz="1200" i="1" dirty="0"/>
              <a:t>/e/</a:t>
            </a:r>
            <a:r>
              <a:rPr lang="pt-BR" sz="1200" i="1" dirty="0" err="1"/>
              <a:t>where</a:t>
            </a:r>
            <a:r>
              <a:rPr lang="pt-BR" sz="1200" i="1" dirty="0"/>
              <a:t>-</a:t>
            </a:r>
            <a:r>
              <a:rPr lang="pt-BR" sz="1200" i="1" dirty="0" err="1"/>
              <a:t>did</a:t>
            </a:r>
            <a:r>
              <a:rPr lang="pt-BR" sz="1200" i="1" dirty="0"/>
              <a:t>-</a:t>
            </a:r>
            <a:r>
              <a:rPr lang="pt-BR" sz="1200" i="1" dirty="0" err="1"/>
              <a:t>name</a:t>
            </a:r>
            <a:r>
              <a:rPr lang="pt-BR" sz="1200" i="1" dirty="0"/>
              <a:t>-</a:t>
            </a:r>
            <a:r>
              <a:rPr lang="pt-BR" sz="1200" i="1" dirty="0" err="1"/>
              <a:t>sunday</a:t>
            </a:r>
            <a:r>
              <a:rPr lang="pt-BR" sz="1200" i="1" dirty="0"/>
              <a:t>-come-</a:t>
            </a:r>
            <a:r>
              <a:rPr lang="pt-BR" sz="1200" i="1" dirty="0" err="1"/>
              <a:t>from</a:t>
            </a:r>
            <a:r>
              <a:rPr lang="pt-BR" sz="1200" i="1" dirty="0"/>
              <a:t>/#:~:</a:t>
            </a:r>
            <a:r>
              <a:rPr lang="pt-BR" sz="1200" i="1" dirty="0" err="1"/>
              <a:t>text</a:t>
            </a:r>
            <a:r>
              <a:rPr lang="pt-BR" sz="1200" i="1" dirty="0"/>
              <a:t>=The%20name%20for%20Sunday%20stems,to%20look%20to%20Babylonian%20times.</a:t>
            </a:r>
          </a:p>
        </p:txBody>
      </p:sp>
    </p:spTree>
    <p:extLst>
      <p:ext uri="{BB962C8B-B14F-4D97-AF65-F5344CB8AC3E}">
        <p14:creationId xmlns:p14="http://schemas.microsoft.com/office/powerpoint/2010/main" val="3379760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797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ORIGEM DO DIA DO SOL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C26EFD-6CAD-C46F-90AA-462550DE3A46}"/>
              </a:ext>
            </a:extLst>
          </p:cNvPr>
          <p:cNvSpPr txBox="1"/>
          <p:nvPr/>
        </p:nvSpPr>
        <p:spPr>
          <a:xfrm>
            <a:off x="435429" y="1895919"/>
            <a:ext cx="11332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Sobre “</a:t>
            </a:r>
            <a:r>
              <a:rPr lang="pt-BR" u="sng" dirty="0"/>
              <a:t>o feriado solar [isto é festa em honra ao sol] </a:t>
            </a:r>
            <a:r>
              <a:rPr lang="pt-BR" u="sng" dirty="0" err="1"/>
              <a:t>barbáro</a:t>
            </a:r>
            <a:r>
              <a:rPr lang="pt-BR" u="sng" dirty="0"/>
              <a:t> de todas as épocas pagãs</a:t>
            </a:r>
            <a:r>
              <a:rPr lang="pt-BR" dirty="0"/>
              <a:t>”. </a:t>
            </a:r>
            <a:r>
              <a:rPr lang="pt-BR" dirty="0" err="1"/>
              <a:t>Verstegan</a:t>
            </a:r>
            <a:r>
              <a:rPr lang="pt-BR" dirty="0"/>
              <a:t> diz: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32A75D8-DB7B-889B-52C2-CAA4D87C646B}"/>
              </a:ext>
            </a:extLst>
          </p:cNvPr>
          <p:cNvSpPr txBox="1"/>
          <p:nvPr/>
        </p:nvSpPr>
        <p:spPr>
          <a:xfrm>
            <a:off x="2051957" y="2702166"/>
            <a:ext cx="8088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rgbClr val="FFC000"/>
                </a:solidFill>
              </a:rPr>
              <a:t>“</a:t>
            </a:r>
            <a:r>
              <a:rPr lang="pt-BR" i="1" u="sng" dirty="0">
                <a:solidFill>
                  <a:srgbClr val="FFC000"/>
                </a:solidFill>
              </a:rPr>
              <a:t>Os mais antigos povos germânicos eram pagãos e se apropriaram do primeiro dia da semana para adoração especial ao sol</a:t>
            </a:r>
            <a:r>
              <a:rPr lang="pt-BR" i="1" dirty="0">
                <a:solidFill>
                  <a:srgbClr val="FFC000"/>
                </a:solidFill>
              </a:rPr>
              <a:t>, razão pela qual esse dia ainda mantém em nossa língua inglesa o nome de Sunday. Eles também adotaram o dia seguinte para adoração especial à lua, razão pela qual o nome </a:t>
            </a:r>
            <a:r>
              <a:rPr lang="pt-BR" i="1" dirty="0" err="1">
                <a:solidFill>
                  <a:srgbClr val="FFC000"/>
                </a:solidFill>
              </a:rPr>
              <a:t>Monday</a:t>
            </a:r>
            <a:r>
              <a:rPr lang="pt-BR" i="1" dirty="0">
                <a:solidFill>
                  <a:srgbClr val="FFC000"/>
                </a:solidFill>
              </a:rPr>
              <a:t> permanece conosco [...]”</a:t>
            </a:r>
            <a:endParaRPr lang="pt-BR" dirty="0">
              <a:solidFill>
                <a:srgbClr val="FFC000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DB1730-D268-76AF-A628-A525C39DBF7A}"/>
              </a:ext>
            </a:extLst>
          </p:cNvPr>
          <p:cNvSpPr txBox="1"/>
          <p:nvPr/>
        </p:nvSpPr>
        <p:spPr>
          <a:xfrm>
            <a:off x="435428" y="4247077"/>
            <a:ext cx="11332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mesmo autor diz o seguinte acerca dos ancestrais saxões dos ingleses e norte-americanos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956E687-57F1-2E81-438E-C301F5BBB501}"/>
              </a:ext>
            </a:extLst>
          </p:cNvPr>
          <p:cNvSpPr txBox="1"/>
          <p:nvPr/>
        </p:nvSpPr>
        <p:spPr>
          <a:xfrm>
            <a:off x="2051957" y="4914824"/>
            <a:ext cx="8088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rgbClr val="FFC000"/>
                </a:solidFill>
              </a:rPr>
              <a:t>“Embora tivessem muitas divindades em seu panteão, eles declaram sete, de maneira especial, aos sete dias da semana. [...] Ao dia reservado para a adoração especial ao ídolo do sol, deram o nome de Sunday, como dizendo o ‘dia do sol’.”</a:t>
            </a:r>
          </a:p>
          <a:p>
            <a:endParaRPr lang="pt-B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580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797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ORIGEM DO DIA DO SOL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4A1562E-2FE9-0D56-9F01-7FE6E2461E51}"/>
              </a:ext>
            </a:extLst>
          </p:cNvPr>
          <p:cNvSpPr txBox="1"/>
          <p:nvPr/>
        </p:nvSpPr>
        <p:spPr>
          <a:xfrm>
            <a:off x="576943" y="1890465"/>
            <a:ext cx="1103811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Derivação do Culto a Osiris (deus sol) no Antigo Egito</a:t>
            </a:r>
          </a:p>
          <a:p>
            <a:endParaRPr lang="pt-BR" dirty="0"/>
          </a:p>
          <a:p>
            <a:r>
              <a:rPr lang="pt-BR" dirty="0"/>
              <a:t>Em Tiro, </a:t>
            </a:r>
            <a:r>
              <a:rPr lang="pt-BR" dirty="0">
                <a:solidFill>
                  <a:srgbClr val="FFC000"/>
                </a:solidFill>
              </a:rPr>
              <a:t>Baal era o sol </a:t>
            </a:r>
            <a:r>
              <a:rPr lang="pt-BR" dirty="0"/>
              <a:t>e </a:t>
            </a:r>
            <a:r>
              <a:rPr lang="pt-BR" dirty="0" err="1"/>
              <a:t>Ashtaroth</a:t>
            </a:r>
            <a:r>
              <a:rPr lang="pt-BR" dirty="0"/>
              <a:t>, a lua. </a:t>
            </a:r>
            <a:r>
              <a:rPr lang="pt-BR" dirty="0">
                <a:solidFill>
                  <a:srgbClr val="FFC000"/>
                </a:solidFill>
              </a:rPr>
              <a:t>Baal-</a:t>
            </a:r>
            <a:r>
              <a:rPr lang="pt-BR" dirty="0" err="1">
                <a:solidFill>
                  <a:srgbClr val="FFC000"/>
                </a:solidFill>
              </a:rPr>
              <a:t>peor</a:t>
            </a:r>
            <a:r>
              <a:rPr lang="pt-BR" dirty="0">
                <a:solidFill>
                  <a:srgbClr val="FFC000"/>
                </a:solidFill>
              </a:rPr>
              <a:t>, o senhor do priapismo, era o sol representado como o princípio gerador da natureza e idêntico ao falo de outras religiões</a:t>
            </a:r>
            <a:r>
              <a:rPr lang="pt-BR" dirty="0"/>
              <a:t>. Baal-</a:t>
            </a:r>
            <a:r>
              <a:rPr lang="pt-BR" dirty="0" err="1"/>
              <a:t>gad</a:t>
            </a:r>
            <a:r>
              <a:rPr lang="pt-BR" dirty="0"/>
              <a:t> era o senhor da multidão (das estrelas), isto é, o sol como o chefe do exército celestial. Em resumo, </a:t>
            </a:r>
            <a:r>
              <a:rPr lang="pt-BR" dirty="0">
                <a:solidFill>
                  <a:srgbClr val="FFC000"/>
                </a:solidFill>
              </a:rPr>
              <a:t>Baal parece ter estado onde quer que seus cultos estivessem ativos, um desenvolvimento da antiga adoração ao sol</a:t>
            </a:r>
            <a:r>
              <a:rPr lang="pt-BR" dirty="0"/>
              <a:t>.</a:t>
            </a:r>
            <a:br>
              <a:rPr lang="pt-BR" dirty="0"/>
            </a:br>
            <a:r>
              <a:rPr lang="pt-BR" i="1" dirty="0" err="1"/>
              <a:t>Enciclopedia</a:t>
            </a:r>
            <a:r>
              <a:rPr lang="pt-BR" i="1" dirty="0"/>
              <a:t> da Maçonaria, p.114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EDD29F2-6922-DAC6-335A-21D5C7D36EDD}"/>
              </a:ext>
            </a:extLst>
          </p:cNvPr>
          <p:cNvSpPr txBox="1"/>
          <p:nvPr/>
        </p:nvSpPr>
        <p:spPr>
          <a:xfrm>
            <a:off x="576943" y="4191372"/>
            <a:ext cx="776827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 err="1"/>
              <a:t>Apis</a:t>
            </a:r>
            <a:r>
              <a:rPr lang="pt-BR" sz="1600" dirty="0"/>
              <a:t>, (grego); </a:t>
            </a:r>
            <a:r>
              <a:rPr lang="pt-BR" sz="1600" dirty="0">
                <a:solidFill>
                  <a:srgbClr val="FFC000"/>
                </a:solidFill>
              </a:rPr>
              <a:t>Egípcio</a:t>
            </a:r>
            <a:r>
              <a:rPr lang="pt-BR" sz="1600" dirty="0"/>
              <a:t> </a:t>
            </a:r>
            <a:r>
              <a:rPr lang="pt-BR" sz="1600" dirty="0" err="1"/>
              <a:t>Hap</a:t>
            </a:r>
            <a:r>
              <a:rPr lang="pt-BR" sz="1600" dirty="0"/>
              <a:t>, </a:t>
            </a:r>
            <a:r>
              <a:rPr lang="pt-BR" sz="1600" dirty="0" err="1"/>
              <a:t>Hep</a:t>
            </a:r>
            <a:r>
              <a:rPr lang="pt-BR" sz="1600" dirty="0"/>
              <a:t> ou </a:t>
            </a:r>
            <a:r>
              <a:rPr lang="pt-BR" sz="1600" dirty="0" err="1"/>
              <a:t>Hapi</a:t>
            </a:r>
            <a:r>
              <a:rPr lang="pt-BR" sz="1600" dirty="0"/>
              <a:t>, na antiga religião egípcia, </a:t>
            </a:r>
            <a:r>
              <a:rPr lang="pt-BR" sz="1600" dirty="0">
                <a:solidFill>
                  <a:srgbClr val="FFC000"/>
                </a:solidFill>
              </a:rPr>
              <a:t>divindade sagrada do touro adorada</a:t>
            </a:r>
            <a:r>
              <a:rPr lang="pt-BR" sz="1600" dirty="0"/>
              <a:t> em Memphis. O culto de </a:t>
            </a:r>
            <a:r>
              <a:rPr lang="pt-BR" sz="1600" dirty="0" err="1"/>
              <a:t>Apis</a:t>
            </a:r>
            <a:r>
              <a:rPr lang="pt-BR" sz="1600" dirty="0"/>
              <a:t> originou-se pelo menos já na 1ª dinastia (c. 2925–c. 2775 </a:t>
            </a:r>
            <a:r>
              <a:rPr lang="pt-BR" sz="1600" dirty="0" err="1"/>
              <a:t>aC</a:t>
            </a:r>
            <a:r>
              <a:rPr lang="pt-BR" sz="1600" dirty="0"/>
              <a:t>). Como outras divindades do touro, </a:t>
            </a:r>
            <a:r>
              <a:rPr lang="pt-BR" sz="1600" dirty="0" err="1"/>
              <a:t>Apis</a:t>
            </a:r>
            <a:r>
              <a:rPr lang="pt-BR" sz="1600" dirty="0"/>
              <a:t> foi provavelmente a princípio um deus da fertilidade preocupado com a propagação de grãos e rebanhos, mas tornou-se associado a </a:t>
            </a:r>
            <a:r>
              <a:rPr lang="pt-BR" sz="1600" dirty="0" err="1"/>
              <a:t>Ptah</a:t>
            </a:r>
            <a:r>
              <a:rPr lang="pt-BR" sz="1600" dirty="0"/>
              <a:t>, a divindade suprema da área de </a:t>
            </a:r>
            <a:r>
              <a:rPr lang="pt-BR" sz="1600" dirty="0" err="1"/>
              <a:t>Memphite</a:t>
            </a:r>
            <a:r>
              <a:rPr lang="pt-BR" sz="1600" dirty="0"/>
              <a:t>, e também a Osiris (como User-</a:t>
            </a:r>
            <a:r>
              <a:rPr lang="pt-BR" sz="1600" dirty="0" err="1"/>
              <a:t>Hapi</a:t>
            </a:r>
            <a:r>
              <a:rPr lang="pt-BR" sz="1600" dirty="0"/>
              <a:t>) e </a:t>
            </a:r>
            <a:r>
              <a:rPr lang="pt-BR" sz="1600" dirty="0" err="1"/>
              <a:t>Sokaris</a:t>
            </a:r>
            <a:r>
              <a:rPr lang="pt-BR" sz="1600" dirty="0"/>
              <a:t>, deuses dos mortos e do submundo. Como </a:t>
            </a:r>
            <a:r>
              <a:rPr lang="pt-BR" sz="1600" dirty="0" err="1"/>
              <a:t>Apis</a:t>
            </a:r>
            <a:r>
              <a:rPr lang="pt-BR" sz="1600" dirty="0"/>
              <a:t>-Atum, ele era associado ao culto solar e frequentemente representado com o disco solar entre os chifres.</a:t>
            </a:r>
            <a:br>
              <a:rPr lang="pt-BR" sz="1600" dirty="0"/>
            </a:br>
            <a:r>
              <a:rPr lang="pt-BR" sz="1600" i="1" dirty="0"/>
              <a:t>https://</a:t>
            </a:r>
            <a:r>
              <a:rPr lang="pt-BR" sz="1600" i="1" dirty="0" err="1"/>
              <a:t>www.britannica.com</a:t>
            </a:r>
            <a:r>
              <a:rPr lang="pt-BR" sz="1600" i="1" dirty="0"/>
              <a:t>/</a:t>
            </a:r>
            <a:r>
              <a:rPr lang="pt-BR" sz="1600" i="1" dirty="0" err="1"/>
              <a:t>topic</a:t>
            </a:r>
            <a:r>
              <a:rPr lang="pt-BR" sz="1600" i="1" dirty="0"/>
              <a:t>/</a:t>
            </a:r>
            <a:r>
              <a:rPr lang="pt-BR" sz="1600" i="1" dirty="0" err="1"/>
              <a:t>Apis-Egyptian-deity</a:t>
            </a:r>
            <a:endParaRPr lang="pt-BR" sz="1600" i="1" dirty="0"/>
          </a:p>
        </p:txBody>
      </p:sp>
      <p:pic>
        <p:nvPicPr>
          <p:cNvPr id="5122" name="Picture 2" descr="Apis - sacred bull of Ancient Egypt Stock Photo - Alamy">
            <a:extLst>
              <a:ext uri="{FF2B5EF4-FFF2-40B4-BE49-F238E27FC236}">
                <a16:creationId xmlns:a16="http://schemas.microsoft.com/office/drawing/2014/main" id="{BB8A4C70-D5F5-B1AA-B66E-6F2A31C21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939" y="3997860"/>
            <a:ext cx="2571487" cy="216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075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7553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MUDANÇA DO DIA DO SENHOR, O SÍMBOLO DA AUTORIDADE DE ROMA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1CDB30F-7E3E-93DF-BFE1-2D151A3762EC}"/>
              </a:ext>
            </a:extLst>
          </p:cNvPr>
          <p:cNvSpPr txBox="1"/>
          <p:nvPr/>
        </p:nvSpPr>
        <p:spPr>
          <a:xfrm>
            <a:off x="435429" y="1895919"/>
            <a:ext cx="11332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North British Review explica da seguinte forma a introdução dessa antiga festa pagã na igreja cristã: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51653AC-293B-ACCA-5A11-265B728D3C52}"/>
              </a:ext>
            </a:extLst>
          </p:cNvPr>
          <p:cNvSpPr txBox="1"/>
          <p:nvPr/>
        </p:nvSpPr>
        <p:spPr>
          <a:xfrm>
            <a:off x="2051957" y="2702166"/>
            <a:ext cx="80880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rgbClr val="FFC000"/>
                </a:solidFill>
              </a:rPr>
              <a:t>“</a:t>
            </a:r>
            <a:r>
              <a:rPr lang="pt-BR" i="1" u="sng" dirty="0">
                <a:solidFill>
                  <a:srgbClr val="FFC000"/>
                </a:solidFill>
              </a:rPr>
              <a:t>Aquele dia específico era o Dia do Sol [Sunday] de seus vizinhos pagãos e respectivos conterrâneos; e o patriotismo alegremente os uniu em nome da conveniência, transformando imediatamente o domingo no dia do Senhor e descanso sabático deles </a:t>
            </a:r>
            <a:r>
              <a:rPr lang="pt-BR" i="1" dirty="0">
                <a:solidFill>
                  <a:srgbClr val="FFC000"/>
                </a:solidFill>
              </a:rPr>
              <a:t>[...] De fato, a igreja primitiva não podia escapar de adotar o domingo, até que ele se tornou consolidado e supremo, quando já era tarde demais para fazer outra alteração. E não era irreverente ou desagradável adotar o domingo, uma vez que o </a:t>
            </a:r>
            <a:r>
              <a:rPr lang="pt-BR" i="1" u="sng" dirty="0">
                <a:solidFill>
                  <a:srgbClr val="FFC000"/>
                </a:solidFill>
              </a:rPr>
              <a:t>primeiro dia da semana já era o dia respeitado pelos pagãos</a:t>
            </a:r>
            <a:r>
              <a:rPr lang="pt-BR" i="1" dirty="0">
                <a:solidFill>
                  <a:srgbClr val="FFC000"/>
                </a:solidFill>
              </a:rPr>
              <a:t>, de qualquer forma; por isso sua aceitação e civilidade foram recompensadas pela santidade redobrada de sua festa silenciosa.”</a:t>
            </a:r>
            <a:endParaRPr lang="pt-B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891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7553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MUDANÇA DO DIA DO SENHOR, O SÍMBOLO DA AUTORIDADE DE ROMA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0F2D83-7CEC-B032-A9BE-C1FC7B288363}"/>
              </a:ext>
            </a:extLst>
          </p:cNvPr>
          <p:cNvSpPr txBox="1"/>
          <p:nvPr/>
        </p:nvSpPr>
        <p:spPr>
          <a:xfrm>
            <a:off x="640972" y="1869216"/>
            <a:ext cx="107128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Guarda-te não levantes os olhos para os céus e, vendo o sol, a lua e as estrelas, a saber, todo o exército dos céus, sejas seduzido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 inclinar-te perante eles e dês culto àqueles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coisas que o Senhor , teu Deus, repartiu a todos os povos debaixo de todos os céus.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Deuteronômio 4:19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448819C-4ED4-D8C1-4D4A-9A23A2420740}"/>
              </a:ext>
            </a:extLst>
          </p:cNvPr>
          <p:cNvSpPr txBox="1"/>
          <p:nvPr/>
        </p:nvSpPr>
        <p:spPr>
          <a:xfrm>
            <a:off x="640972" y="3404082"/>
            <a:ext cx="1071282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Disse-me: Vês isto, filho do homem?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Verás ainda abominações maiores do que estas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Levou-me para o átrio de dentro da Casa do Senhor , e eis que estavam à entrada do templo do Senhor , entre o pórtico e o altar, cerca de vinte e cinco homens,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de costas para o templo do Senhor e com o rosto para o oriente; adoravam o sol, virados para o oriente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Então, me disse: Vês, filho do homem?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Acaso, é coisa de pouca monta para a casa de Judá o fazerem eles as abominações que fazem aqui, para que ainda encham de violência a terra e tornem a irritar-me? 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Ei-los a chegar o ramo ao seu nariz.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Pelo que também eu os tratarei com furor; os meus olhos não pouparão, nem terei piedade. Ainda que me gritem aos ouvidos em alta voz, nem assim os ouvirei.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Ezequiel 8:15-18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7446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7553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MUDANÇA DO DIA DO SENHOR, O SÍMBOLO DA AUTORIDADE DE ROMA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C893F9A-23DF-A3C8-B134-A0004F0D6C6D}"/>
              </a:ext>
            </a:extLst>
          </p:cNvPr>
          <p:cNvSpPr txBox="1"/>
          <p:nvPr/>
        </p:nvSpPr>
        <p:spPr>
          <a:xfrm>
            <a:off x="640973" y="1833088"/>
            <a:ext cx="11332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pt-BR" b="0" i="0" dirty="0">
                <a:effectLst/>
              </a:rPr>
              <a:t>Já o Cardeal </a:t>
            </a:r>
            <a:r>
              <a:rPr lang="pt-BR" b="0" i="0" dirty="0" err="1">
                <a:effectLst/>
              </a:rPr>
              <a:t>Gibbons</a:t>
            </a:r>
            <a:r>
              <a:rPr lang="pt-BR" b="0" i="0" dirty="0">
                <a:effectLst/>
              </a:rPr>
              <a:t> fez a seguinte declaração contundente:</a:t>
            </a:r>
          </a:p>
          <a:p>
            <a:br>
              <a:rPr lang="pt-BR" dirty="0"/>
            </a:b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7D245DF-CA5F-814C-95D1-7AD08E187FBE}"/>
              </a:ext>
            </a:extLst>
          </p:cNvPr>
          <p:cNvSpPr txBox="1"/>
          <p:nvPr/>
        </p:nvSpPr>
        <p:spPr>
          <a:xfrm>
            <a:off x="2002971" y="2690336"/>
            <a:ext cx="82187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pt-BR" b="0" i="1" dirty="0">
                <a:solidFill>
                  <a:srgbClr val="FFC000"/>
                </a:solidFill>
                <a:effectLst/>
              </a:rPr>
              <a:t>“Você poderá ler a Bíblia do Gênesis ao Apocalipse, e não encontrará uma única linha autorizando a santificação do domingo. As Escrituras ordenam a observância religiosa do sábado. A Igreja Católica […] </a:t>
            </a:r>
            <a:r>
              <a:rPr lang="pt-BR" b="0" i="1" u="sng" dirty="0">
                <a:solidFill>
                  <a:srgbClr val="FFC000"/>
                </a:solidFill>
                <a:effectLst/>
              </a:rPr>
              <a:t>em virtude de sua divina missão, mudou o dia de Sábado para o domingo</a:t>
            </a:r>
            <a:r>
              <a:rPr lang="pt-BR" b="0" i="1" dirty="0">
                <a:solidFill>
                  <a:srgbClr val="FFC000"/>
                </a:solidFill>
                <a:effectLst/>
              </a:rPr>
              <a:t>.”</a:t>
            </a:r>
          </a:p>
          <a:p>
            <a:pPr algn="l" fontAlgn="base"/>
            <a:endParaRPr lang="pt-BR" b="0" i="1" dirty="0">
              <a:solidFill>
                <a:srgbClr val="FFC000"/>
              </a:solidFill>
              <a:effectLst/>
            </a:endParaRPr>
          </a:p>
          <a:p>
            <a:r>
              <a:rPr lang="pt-BR" b="0" i="1" dirty="0" err="1">
                <a:solidFill>
                  <a:srgbClr val="FFC000"/>
                </a:solidFill>
                <a:effectLst/>
              </a:rPr>
              <a:t>Catholic</a:t>
            </a:r>
            <a:r>
              <a:rPr lang="pt-BR" b="0" i="1" dirty="0">
                <a:solidFill>
                  <a:srgbClr val="FFC000"/>
                </a:solidFill>
                <a:effectLst/>
              </a:rPr>
              <a:t> </a:t>
            </a:r>
            <a:r>
              <a:rPr lang="pt-BR" b="0" i="1" dirty="0" err="1">
                <a:solidFill>
                  <a:srgbClr val="FFC000"/>
                </a:solidFill>
                <a:effectLst/>
              </a:rPr>
              <a:t>Mirror</a:t>
            </a:r>
            <a:r>
              <a:rPr lang="pt-BR" b="0" i="1" dirty="0">
                <a:solidFill>
                  <a:srgbClr val="FFC000"/>
                </a:solidFill>
                <a:effectLst/>
              </a:rPr>
              <a:t>, órgão oficial do Cardeal </a:t>
            </a:r>
            <a:r>
              <a:rPr lang="pt-BR" b="0" i="1" dirty="0" err="1">
                <a:solidFill>
                  <a:srgbClr val="FFC000"/>
                </a:solidFill>
                <a:effectLst/>
              </a:rPr>
              <a:t>Gibbons</a:t>
            </a:r>
            <a:r>
              <a:rPr lang="pt-BR" b="0" i="1" dirty="0">
                <a:solidFill>
                  <a:srgbClr val="FFC000"/>
                </a:solidFill>
                <a:effectLst/>
              </a:rPr>
              <a:t>, de 23 de Setembro de 1893.</a:t>
            </a:r>
            <a:endParaRPr lang="pt-BR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904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A TENTATIVA DE MUDANÇA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7553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MUDANÇA DO DIA DO SENHOR, O SÍMBOLO DA AUTORIDADE DE ROMA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159174B-D201-BD5F-224B-CE8CCA8D8E6B}"/>
              </a:ext>
            </a:extLst>
          </p:cNvPr>
          <p:cNvSpPr txBox="1"/>
          <p:nvPr/>
        </p:nvSpPr>
        <p:spPr>
          <a:xfrm>
            <a:off x="640973" y="1920790"/>
            <a:ext cx="11332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pt-BR" b="0" i="0" dirty="0">
                <a:effectLst/>
              </a:rPr>
              <a:t>A imprensa católica de Sidney, Austrália, publicou em 1900: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584BFE-FE65-5C98-9F0B-68FF29F51451}"/>
              </a:ext>
            </a:extLst>
          </p:cNvPr>
          <p:cNvSpPr txBox="1"/>
          <p:nvPr/>
        </p:nvSpPr>
        <p:spPr>
          <a:xfrm>
            <a:off x="1986642" y="2791011"/>
            <a:ext cx="82187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pt-BR" b="0" i="1" dirty="0">
                <a:solidFill>
                  <a:srgbClr val="FFC000"/>
                </a:solidFill>
                <a:effectLst/>
              </a:rPr>
              <a:t>“</a:t>
            </a:r>
            <a:r>
              <a:rPr lang="pt-BR" b="0" i="1" u="sng" dirty="0">
                <a:solidFill>
                  <a:srgbClr val="FFC000"/>
                </a:solidFill>
                <a:effectLst/>
              </a:rPr>
              <a:t>O domingo é uma instituição católica, e sua observância só pode ser definida por princípios católicos</a:t>
            </a:r>
            <a:r>
              <a:rPr lang="pt-BR" b="0" i="1" dirty="0">
                <a:solidFill>
                  <a:srgbClr val="FFC000"/>
                </a:solidFill>
                <a:effectLst/>
              </a:rPr>
              <a:t>. Do princípio ao fim das Escrituras não é possível encontrar uma única passagem que autorize a mudança do culto público semanal, do último para o primeiro dia da semana.”</a:t>
            </a:r>
          </a:p>
          <a:p>
            <a:pPr algn="l" fontAlgn="base"/>
            <a:endParaRPr lang="pt-BR" b="0" i="1" dirty="0">
              <a:solidFill>
                <a:srgbClr val="FFC000"/>
              </a:solidFill>
              <a:effectLst/>
            </a:endParaRPr>
          </a:p>
          <a:p>
            <a:r>
              <a:rPr lang="pt-BR" b="0" i="1" dirty="0" err="1">
                <a:solidFill>
                  <a:srgbClr val="FFC000"/>
                </a:solidFill>
                <a:effectLst/>
              </a:rPr>
              <a:t>Catholic</a:t>
            </a:r>
            <a:r>
              <a:rPr lang="pt-BR" b="0" i="1" dirty="0">
                <a:solidFill>
                  <a:srgbClr val="FFC000"/>
                </a:solidFill>
                <a:effectLst/>
              </a:rPr>
              <a:t> Press, Sidney, Austrália. 25 de Agosto de 1900</a:t>
            </a:r>
            <a:endParaRPr lang="pt-BR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6738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505B3F2-8473-5009-9523-B3A2C3D33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27" y="852742"/>
            <a:ext cx="5152516" cy="5152516"/>
          </a:xfrm>
          <a:prstGeom prst="rect">
            <a:avLst/>
          </a:prstGeom>
        </p:spPr>
      </p:pic>
      <p:sp>
        <p:nvSpPr>
          <p:cNvPr id="2" name="Espaço Reservado para Conteúdo 8">
            <a:extLst>
              <a:ext uri="{FF2B5EF4-FFF2-40B4-BE49-F238E27FC236}">
                <a16:creationId xmlns:a16="http://schemas.microsoft.com/office/drawing/2014/main" id="{F366B5F2-DC69-13E8-BE33-29296E18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2743" y="2811791"/>
            <a:ext cx="10712827" cy="204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05/05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criação e formação de um povo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12/05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como sinal e advertência profética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19/05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no contexto dos Evangelhos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26/05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igreja primitiva até a apostasia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02/06</a:t>
            </a:r>
            <a:r>
              <a:rPr lang="pt-BR" sz="1800" dirty="0">
                <a:solidFill>
                  <a:schemeClr val="accent2"/>
                </a:solidFill>
              </a:rPr>
              <a:t> – O dia do Senhor da reforma à escatologia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AFA7EE-1B6C-E6D0-91DC-A3BD4F717904}"/>
              </a:ext>
            </a:extLst>
          </p:cNvPr>
          <p:cNvSpPr txBox="1"/>
          <p:nvPr/>
        </p:nvSpPr>
        <p:spPr>
          <a:xfrm>
            <a:off x="5482743" y="2039285"/>
            <a:ext cx="217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1809310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2552</TotalTime>
  <Words>6013</Words>
  <Application>Microsoft Macintosh PowerPoint</Application>
  <PresentationFormat>Widescreen</PresentationFormat>
  <Paragraphs>408</Paragraphs>
  <Slides>31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Corbel</vt:lpstr>
      <vt:lpstr>OfficinaSansStd</vt:lpstr>
      <vt:lpstr>Roboto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83</cp:revision>
  <dcterms:created xsi:type="dcterms:W3CDTF">2023-04-28T20:08:42Z</dcterms:created>
  <dcterms:modified xsi:type="dcterms:W3CDTF">2023-05-27T13:05:16Z</dcterms:modified>
</cp:coreProperties>
</file>