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sldIdLst>
    <p:sldId id="256" r:id="rId2"/>
    <p:sldId id="257" r:id="rId3"/>
    <p:sldId id="259" r:id="rId4"/>
    <p:sldId id="261" r:id="rId5"/>
    <p:sldId id="260" r:id="rId6"/>
    <p:sldId id="483" r:id="rId7"/>
    <p:sldId id="482" r:id="rId8"/>
    <p:sldId id="464" r:id="rId9"/>
    <p:sldId id="486" r:id="rId10"/>
    <p:sldId id="488" r:id="rId11"/>
    <p:sldId id="491" r:id="rId12"/>
    <p:sldId id="493" r:id="rId13"/>
    <p:sldId id="484" r:id="rId14"/>
    <p:sldId id="485" r:id="rId15"/>
    <p:sldId id="489" r:id="rId16"/>
    <p:sldId id="490" r:id="rId17"/>
    <p:sldId id="492" r:id="rId18"/>
    <p:sldId id="494" r:id="rId19"/>
    <p:sldId id="495" r:id="rId20"/>
    <p:sldId id="496" r:id="rId21"/>
    <p:sldId id="499" r:id="rId22"/>
    <p:sldId id="497" r:id="rId23"/>
    <p:sldId id="498" r:id="rId24"/>
    <p:sldId id="479" r:id="rId25"/>
    <p:sldId id="480" r:id="rId26"/>
    <p:sldId id="4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98"/>
    <p:restoredTop sz="94690"/>
  </p:normalViewPr>
  <p:slideViewPr>
    <p:cSldViewPr snapToGrid="0" showGuides="1">
      <p:cViewPr>
        <p:scale>
          <a:sx n="95" d="100"/>
          <a:sy n="95" d="100"/>
        </p:scale>
        <p:origin x="14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AAA10-0FDB-9C42-93E4-D402AD281380}" type="datetimeFigureOut">
              <a:rPr lang="pt-BR" smtClean="0"/>
              <a:t>12/05/2023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69581F-C4C9-234C-BC94-899936A8C1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8618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I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69581F-C4C9-234C-BC94-899936A8C168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0905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69581F-C4C9-234C-BC94-899936A8C168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6089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302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3890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6685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3924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56237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5992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8455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79970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26403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38502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8564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41155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61409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17934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37257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73826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38562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01427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5262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12/05/2023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867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12/05/2023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9496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12/05/2023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2904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12/05/2023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7977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12/05/2023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8682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12/05/2023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7740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12/05/2023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0710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12/05/2023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5495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12/05/2023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5388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12/05/2023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1305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12/05/2023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6802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DB942-ADDB-124A-A223-3E45FD79FDC0}" type="datetimeFigureOut">
              <a:rPr lang="pt-BR" smtClean="0"/>
              <a:t>12/05/2023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45506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ex/20/8-11+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ibliaonline.com.br/ara/dt/5/22+" TargetMode="External"/><Relationship Id="rId4" Type="http://schemas.openxmlformats.org/officeDocument/2006/relationships/hyperlink" Target="https://www.bibliaonline.com.br/ara/dt/5/12-15+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ex/20/8-11+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ibliaonline.com.br/ara/ne/9/14+" TargetMode="External"/><Relationship Id="rId5" Type="http://schemas.openxmlformats.org/officeDocument/2006/relationships/image" Target="../media/image6.jpeg"/><Relationship Id="rId4" Type="http://schemas.openxmlformats.org/officeDocument/2006/relationships/hyperlink" Target="https://www.bibliaonline.com.br/ara/lv/23/3+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ex/31/13-18+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ez/20/12+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hyperlink" Target="https://www.bibliaonline.com.br/ara/ex/31/16,17+" TargetMode="External"/><Relationship Id="rId4" Type="http://schemas.openxmlformats.org/officeDocument/2006/relationships/hyperlink" Target="https://www.bibliaonline.com.br/ara/ez/20/20+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is/56/2-7+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is/58/13,14+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os/2/11+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ibliaonline.com.br/ara/lm/2/6+" TargetMode="External"/><Relationship Id="rId4" Type="http://schemas.openxmlformats.org/officeDocument/2006/relationships/hyperlink" Target="https://www.bibliaonline.com.br/ara/lm/1/7+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is/1/11-14+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jr/17/19-27+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ez/20/10-27+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ez/20/10-27+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ne/10/29-31+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ne/13/15-24+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Homem com camiseta preta&#10;&#10;Descrição gerada automaticamente">
            <a:extLst>
              <a:ext uri="{FF2B5EF4-FFF2-40B4-BE49-F238E27FC236}">
                <a16:creationId xmlns:a16="http://schemas.microsoft.com/office/drawing/2014/main" id="{A96705D3-0C84-F5E9-E7EC-CADEFA7D8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116" y="595116"/>
            <a:ext cx="5667768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066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C505B3F2-8473-5009-9523-B3A2C3D33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27" y="852742"/>
            <a:ext cx="5152516" cy="5152516"/>
          </a:xfrm>
          <a:prstGeom prst="rect">
            <a:avLst/>
          </a:prstGeom>
        </p:spPr>
      </p:pic>
      <p:sp>
        <p:nvSpPr>
          <p:cNvPr id="2" name="Espaço Reservado para Conteúdo 8">
            <a:extLst>
              <a:ext uri="{FF2B5EF4-FFF2-40B4-BE49-F238E27FC236}">
                <a16:creationId xmlns:a16="http://schemas.microsoft.com/office/drawing/2014/main" id="{F366B5F2-DC69-13E8-BE33-29296E18D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2743" y="2811791"/>
            <a:ext cx="10712827" cy="20432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05/05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na criação e formação de um povo</a:t>
            </a:r>
          </a:p>
          <a:p>
            <a:pPr marL="0" indent="0">
              <a:buNone/>
            </a:pPr>
            <a:r>
              <a:rPr lang="pt-BR" sz="1800" b="1" dirty="0">
                <a:solidFill>
                  <a:srgbClr val="FFC000"/>
                </a:solidFill>
              </a:rPr>
              <a:t>12/05</a:t>
            </a:r>
            <a:r>
              <a:rPr lang="pt-BR" sz="1800" dirty="0">
                <a:solidFill>
                  <a:srgbClr val="FFC000"/>
                </a:solidFill>
              </a:rPr>
              <a:t> – O dia do Senhor como sinal e advertência profética</a:t>
            </a:r>
          </a:p>
          <a:p>
            <a:pPr marL="0" indent="0">
              <a:buNone/>
            </a:pPr>
            <a:r>
              <a:rPr lang="pt-BR" sz="1800" b="1" dirty="0">
                <a:solidFill>
                  <a:schemeClr val="accent2"/>
                </a:solidFill>
              </a:rPr>
              <a:t>19/05</a:t>
            </a:r>
            <a:r>
              <a:rPr lang="pt-BR" sz="1800" dirty="0">
                <a:solidFill>
                  <a:schemeClr val="accent2"/>
                </a:solidFill>
              </a:rPr>
              <a:t> – O dia do Senhor no contexto dos Evangelhos</a:t>
            </a:r>
          </a:p>
          <a:p>
            <a:pPr marL="0" indent="0">
              <a:buNone/>
            </a:pPr>
            <a:r>
              <a:rPr lang="pt-BR" sz="1800" b="1" dirty="0">
                <a:solidFill>
                  <a:schemeClr val="accent2"/>
                </a:solidFill>
              </a:rPr>
              <a:t>26/05</a:t>
            </a:r>
            <a:r>
              <a:rPr lang="pt-BR" sz="1800" dirty="0">
                <a:solidFill>
                  <a:schemeClr val="accent2"/>
                </a:solidFill>
              </a:rPr>
              <a:t> – O dia do Senhor na igreja primitiva até a apostasia</a:t>
            </a:r>
          </a:p>
          <a:p>
            <a:pPr marL="0" indent="0">
              <a:buNone/>
            </a:pPr>
            <a:r>
              <a:rPr lang="pt-BR" sz="1800" b="1" dirty="0">
                <a:solidFill>
                  <a:schemeClr val="accent2"/>
                </a:solidFill>
              </a:rPr>
              <a:t>02/06</a:t>
            </a:r>
            <a:r>
              <a:rPr lang="pt-BR" sz="1800" dirty="0">
                <a:solidFill>
                  <a:schemeClr val="accent2"/>
                </a:solidFill>
              </a:rPr>
              <a:t> – O dia do Senhor na reforma e na escatologia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8AFA7EE-1B6C-E6D0-91DC-A3BD4F717904}"/>
              </a:ext>
            </a:extLst>
          </p:cNvPr>
          <p:cNvSpPr txBox="1"/>
          <p:nvPr/>
        </p:nvSpPr>
        <p:spPr>
          <a:xfrm>
            <a:off x="5482743" y="2039285"/>
            <a:ext cx="2178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080560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8A0A083D-F82A-BA72-2F17-0F4E6B44BB01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7E9CD119-E78D-2990-A3C7-40814FCBAE2A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85985729-9FA5-1432-8081-A5E402303497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34" name="Espaço Reservado para Conteúdo 2">
            <a:extLst>
              <a:ext uri="{FF2B5EF4-FFF2-40B4-BE49-F238E27FC236}">
                <a16:creationId xmlns:a16="http://schemas.microsoft.com/office/drawing/2014/main" id="{747CAC6A-D051-7BE2-AC6E-3D512D89B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7462"/>
            <a:ext cx="10515600" cy="5199501"/>
          </a:xfrm>
        </p:spPr>
        <p:txBody>
          <a:bodyPr anchor="ctr">
            <a:normAutofit/>
          </a:bodyPr>
          <a:lstStyle/>
          <a:p>
            <a:r>
              <a:rPr lang="pt-BR" sz="2200" dirty="0">
                <a:latin typeface="Corbel" panose="020B0503020204020204" pitchFamily="34" charset="0"/>
              </a:rPr>
              <a:t>O POVO DE DEUS COMO GUARDADOR DA LEI E DO DIA DO SENHOR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OS DOIS ASPECTOS DO DIA DO SENHOR PARA O POVO DE DEUS</a:t>
            </a:r>
          </a:p>
          <a:p>
            <a:r>
              <a:rPr lang="pt-BR" sz="2200" dirty="0">
                <a:latin typeface="Corbel" panose="020B0503020204020204" pitchFamily="34" charset="0"/>
              </a:rPr>
              <a:t>O DIA DO SENHOR COMO SINAL PERPÉTUO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 SÁBADO DE DEUS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OS SÁBADOS DO POVO DE DEUS</a:t>
            </a:r>
          </a:p>
          <a:p>
            <a:r>
              <a:rPr lang="pt-BR" sz="2200" dirty="0">
                <a:latin typeface="Corbel" panose="020B0503020204020204" pitchFamily="34" charset="0"/>
              </a:rPr>
              <a:t>O DIA DO SENHOR E AS ADVERTÊNCIAS PROFÉTICAS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A PALAVRA DE ISAÍAS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A PALAVRA DE JEREMIAS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A PALAVRA DE EZEQUIE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A PALAVRA DE NEEMIAS</a:t>
            </a:r>
          </a:p>
        </p:txBody>
      </p:sp>
    </p:spTree>
    <p:extLst>
      <p:ext uri="{BB962C8B-B14F-4D97-AF65-F5344CB8AC3E}">
        <p14:creationId xmlns:p14="http://schemas.microsoft.com/office/powerpoint/2010/main" val="1254065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Rectangle 308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Sermons | Faith Community Christian Reformed Church">
            <a:extLst>
              <a:ext uri="{FF2B5EF4-FFF2-40B4-BE49-F238E27FC236}">
                <a16:creationId xmlns:a16="http://schemas.microsoft.com/office/drawing/2014/main" id="{D876A82D-8682-A587-CF5F-E93952E8EC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339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205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8042E043-C886-1F87-2989-1407B4BBC1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2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594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Isaiah: The Royal Prophet – Israel My Glory">
            <a:extLst>
              <a:ext uri="{FF2B5EF4-FFF2-40B4-BE49-F238E27FC236}">
                <a16:creationId xmlns:a16="http://schemas.microsoft.com/office/drawing/2014/main" id="{3278F1EC-B83E-B746-CC25-B843D07D30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" r="306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926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9852856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POVO DE DEUS COMO GUARDADOR DA LEI E DO DIA DO SENHOR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6593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OS DOIS ASPECTOS DO DIA DO SENHOR PARA O POVO DE DEUS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C2E5E4D-EDE7-1412-55C9-776C950C40D2}"/>
              </a:ext>
            </a:extLst>
          </p:cNvPr>
          <p:cNvSpPr txBox="1"/>
          <p:nvPr/>
        </p:nvSpPr>
        <p:spPr>
          <a:xfrm>
            <a:off x="640974" y="2140970"/>
            <a:ext cx="511757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0" i="0" baseline="30000" dirty="0">
                <a:effectLst/>
                <a:latin typeface="Roboto" panose="02000000000000000000" pitchFamily="2" charset="0"/>
              </a:rPr>
              <a:t>8</a:t>
            </a:r>
            <a:r>
              <a:rPr lang="pt-BR" sz="1400" b="0" i="0" u="sng" dirty="0">
                <a:effectLst/>
                <a:latin typeface="Roboto" panose="02000000000000000000" pitchFamily="2" charset="0"/>
              </a:rPr>
              <a:t>Lembra-te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 do dia de </a:t>
            </a:r>
            <a:r>
              <a:rPr lang="pt-BR" sz="14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, para o santificar.</a:t>
            </a:r>
            <a:br>
              <a:rPr lang="pt-BR" sz="1400" dirty="0"/>
            </a:br>
            <a:r>
              <a:rPr lang="pt-BR" sz="1400" baseline="30000" dirty="0"/>
              <a:t>9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Seis dias trabalharás e farás toda a tua obra.</a:t>
            </a:r>
            <a:br>
              <a:rPr lang="pt-BR" sz="1400" dirty="0"/>
            </a:br>
            <a:r>
              <a:rPr lang="pt-BR" sz="1400" baseline="30000" dirty="0"/>
              <a:t>10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Mas o </a:t>
            </a:r>
            <a:r>
              <a:rPr lang="pt-BR" sz="14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sétimo dia 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é o </a:t>
            </a:r>
            <a:r>
              <a:rPr lang="pt-BR" sz="14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 do Senhor , teu Deus; não farás nenhum trabalho, nem tu, nem o teu filho, nem a tua filha, nem o teu servo, nem a tua serva, nem o teu animal, nem o forasteiro das tuas portas para dentro;</a:t>
            </a:r>
            <a:br>
              <a:rPr lang="pt-BR" sz="1400" dirty="0"/>
            </a:br>
            <a:r>
              <a:rPr lang="pt-BR" sz="1400" baseline="30000" dirty="0"/>
              <a:t>11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porque, em seis dias, fez o Senhor os céus e a terra, o mar e tudo o que neles há e, ao </a:t>
            </a:r>
            <a:r>
              <a:rPr lang="pt-BR" sz="14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sétimo dia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, descansou; por isso, o Senhor abençoou o dia de </a:t>
            </a:r>
            <a:r>
              <a:rPr lang="pt-BR" sz="14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 e o santificou.</a:t>
            </a:r>
            <a:br>
              <a:rPr lang="pt-BR" sz="1400" dirty="0"/>
            </a:br>
            <a:r>
              <a:rPr lang="pt-BR" sz="1400" b="0" i="0" dirty="0">
                <a:solidFill>
                  <a:schemeClr val="accent3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Êxodo 20:8-11</a:t>
            </a:r>
            <a:endParaRPr lang="pt-BR" sz="1400" dirty="0">
              <a:solidFill>
                <a:schemeClr val="accent3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C00E560-2095-2B8B-EE0A-6755CC4316E8}"/>
              </a:ext>
            </a:extLst>
          </p:cNvPr>
          <p:cNvSpPr txBox="1"/>
          <p:nvPr/>
        </p:nvSpPr>
        <p:spPr>
          <a:xfrm>
            <a:off x="6281058" y="2140970"/>
            <a:ext cx="5269969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0" i="0" baseline="30000" dirty="0">
                <a:effectLst/>
                <a:latin typeface="Roboto" panose="02000000000000000000" pitchFamily="2" charset="0"/>
              </a:rPr>
              <a:t>12</a:t>
            </a:r>
            <a:r>
              <a:rPr lang="pt-BR" sz="1400" b="0" i="0" u="sng" dirty="0">
                <a:effectLst/>
                <a:latin typeface="Roboto" panose="02000000000000000000" pitchFamily="2" charset="0"/>
              </a:rPr>
              <a:t>Guarda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 o dia de </a:t>
            </a:r>
            <a:r>
              <a:rPr lang="pt-BR" sz="14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, para o santificar, 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como te </a:t>
            </a:r>
            <a:r>
              <a:rPr lang="pt-BR" sz="14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ordenou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 o Senhor , teu Deus.</a:t>
            </a:r>
            <a:br>
              <a:rPr lang="pt-BR" sz="1400" dirty="0"/>
            </a:br>
            <a:r>
              <a:rPr lang="pt-BR" sz="1400" baseline="30000" dirty="0"/>
              <a:t>13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Seis dias trabalharás e farás toda a tua obra.</a:t>
            </a:r>
            <a:br>
              <a:rPr lang="pt-BR" sz="1400" dirty="0"/>
            </a:br>
            <a:r>
              <a:rPr lang="pt-BR" sz="1400" baseline="30000" dirty="0"/>
              <a:t>14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Mas o sétimo dia é o </a:t>
            </a:r>
            <a:r>
              <a:rPr lang="pt-BR" sz="14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 do Senhor , teu Deus; não farás nenhum trabalho, nem tu, nem o teu filho, nem a tua filha, nem o teu servo, nem a tua serva, nem o teu boi, nem o teu jumento, nem animal algum teu, nem o estrangeiro das tuas portas para dentro, 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para que o teu servo e a tua serva descansem como tu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;</a:t>
            </a:r>
            <a:br>
              <a:rPr lang="pt-BR" sz="1400" dirty="0"/>
            </a:br>
            <a:r>
              <a:rPr lang="pt-BR" sz="1400" baseline="30000" dirty="0"/>
              <a:t>15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porque te lembrarás que foste servo na terra do Egito e que o Senhor, teu Deus, te tirou dali com mão poderosa e braço estendido; pelo que o Senhor, teu Deus, te </a:t>
            </a:r>
            <a:r>
              <a:rPr lang="pt-BR" sz="14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ordenou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 que guardasses o dia de </a:t>
            </a:r>
            <a:r>
              <a:rPr lang="pt-BR" sz="14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4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400" dirty="0">
                <a:solidFill>
                  <a:schemeClr val="accent3"/>
                </a:solidFill>
              </a:rPr>
            </a:br>
            <a:r>
              <a:rPr lang="pt-BR" sz="1400" b="0" i="0" dirty="0">
                <a:solidFill>
                  <a:schemeClr val="accent3"/>
                </a:solidFill>
                <a:effectLst/>
                <a:latin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Deuteronômio 5:12-15</a:t>
            </a:r>
            <a:endParaRPr lang="pt-BR" sz="1400" dirty="0">
              <a:solidFill>
                <a:schemeClr val="accent3"/>
              </a:solidFill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4BDB440-CE60-2999-0292-3B6DED19ECD5}"/>
              </a:ext>
            </a:extLst>
          </p:cNvPr>
          <p:cNvSpPr txBox="1"/>
          <p:nvPr/>
        </p:nvSpPr>
        <p:spPr>
          <a:xfrm>
            <a:off x="640973" y="5287137"/>
            <a:ext cx="1091005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0" i="0" dirty="0">
                <a:effectLst/>
                <a:latin typeface="Roboto" panose="02000000000000000000" pitchFamily="2" charset="0"/>
              </a:rPr>
              <a:t>Estas palavras falou o Senhor a toda a vossa congregação no monte, do meio do fogo, da nuvem e da escuridade, com grande voz, e nada acrescentou. 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Tendo-as escrito em duas tábuas de pedra, </a:t>
            </a:r>
            <a:r>
              <a:rPr lang="pt-BR" sz="1400" b="0" i="0" dirty="0" err="1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deu-mas</a:t>
            </a:r>
            <a:r>
              <a:rPr lang="pt-BR" sz="14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 a mim.</a:t>
            </a:r>
            <a:br>
              <a:rPr lang="pt-BR" sz="1400" dirty="0">
                <a:solidFill>
                  <a:srgbClr val="FFC000"/>
                </a:solidFill>
              </a:rPr>
            </a:br>
            <a:r>
              <a:rPr lang="pt-BR" sz="1400" b="0" i="0" dirty="0">
                <a:solidFill>
                  <a:schemeClr val="accent3"/>
                </a:solidFill>
                <a:effectLst/>
                <a:latin typeface="Roboto" panose="020000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Deuteronômio 5:22</a:t>
            </a:r>
            <a:endParaRPr lang="pt-BR" sz="14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259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COMO SINAL PERPÉTUO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2046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O SÁBADO DE DEUS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80699AD-C424-3251-EF73-0B685CB8D0FB}"/>
              </a:ext>
            </a:extLst>
          </p:cNvPr>
          <p:cNvSpPr txBox="1"/>
          <p:nvPr/>
        </p:nvSpPr>
        <p:spPr>
          <a:xfrm>
            <a:off x="640973" y="1899493"/>
            <a:ext cx="50393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aseline="30000" dirty="0"/>
              <a:t>10</a:t>
            </a:r>
            <a:r>
              <a:rPr lang="pt-BR" sz="1800" b="0" i="0" dirty="0">
                <a:effectLst/>
                <a:latin typeface="Roboto" panose="02000000000000000000" pitchFamily="2" charset="0"/>
              </a:rPr>
              <a:t>Mas o </a:t>
            </a:r>
            <a:r>
              <a:rPr lang="pt-BR" sz="18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sétimo dia </a:t>
            </a:r>
            <a:r>
              <a:rPr lang="pt-BR" sz="1800" b="0" i="0" u="sng" dirty="0">
                <a:effectLst/>
                <a:latin typeface="Roboto" panose="02000000000000000000" pitchFamily="2" charset="0"/>
              </a:rPr>
              <a:t>é o </a:t>
            </a:r>
            <a:r>
              <a:rPr lang="pt-BR" sz="1800" b="0" i="0" u="sng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800" b="0" i="0" u="sng" dirty="0">
                <a:effectLst/>
                <a:latin typeface="Roboto" panose="02000000000000000000" pitchFamily="2" charset="0"/>
              </a:rPr>
              <a:t> do Senhor , teu Deus</a:t>
            </a:r>
            <a:r>
              <a:rPr lang="pt-BR" sz="1800" b="0" i="0" dirty="0">
                <a:effectLst/>
                <a:latin typeface="Roboto" panose="02000000000000000000" pitchFamily="2" charset="0"/>
              </a:rPr>
              <a:t>; </a:t>
            </a:r>
            <a:br>
              <a:rPr lang="pt-BR" sz="1800" dirty="0"/>
            </a:br>
            <a:r>
              <a:rPr lang="pt-BR" sz="1800" b="0" i="0" dirty="0">
                <a:solidFill>
                  <a:schemeClr val="accent3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Êxodo 20:10</a:t>
            </a: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81745F4-35B2-2FB2-3E78-A3859BA0A187}"/>
              </a:ext>
            </a:extLst>
          </p:cNvPr>
          <p:cNvSpPr txBox="1"/>
          <p:nvPr/>
        </p:nvSpPr>
        <p:spPr>
          <a:xfrm>
            <a:off x="640972" y="3012883"/>
            <a:ext cx="503939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effectLst/>
                <a:latin typeface="Roboto" panose="02000000000000000000" pitchFamily="2" charset="0"/>
              </a:rPr>
              <a:t>Seis dias trabalhareis, mas o sétimo será o </a:t>
            </a:r>
            <a:r>
              <a:rPr lang="pt-BR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b="0" i="0" dirty="0">
                <a:effectLst/>
                <a:latin typeface="Roboto" panose="02000000000000000000" pitchFamily="2" charset="0"/>
              </a:rPr>
              <a:t> do descanso solene, santa convocação; nenhuma obra fareis; </a:t>
            </a:r>
            <a:r>
              <a:rPr lang="pt-BR" b="0" i="0" u="sng" dirty="0">
                <a:effectLst/>
                <a:latin typeface="Roboto" panose="02000000000000000000" pitchFamily="2" charset="0"/>
              </a:rPr>
              <a:t>é </a:t>
            </a:r>
            <a:r>
              <a:rPr lang="pt-BR" b="0" i="0" u="sng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b="0" i="0" u="sng" dirty="0">
                <a:effectLst/>
                <a:latin typeface="Roboto" panose="02000000000000000000" pitchFamily="2" charset="0"/>
              </a:rPr>
              <a:t> do Senhor </a:t>
            </a:r>
            <a:r>
              <a:rPr lang="pt-BR" b="0" i="0" dirty="0">
                <a:effectLst/>
                <a:latin typeface="Roboto" panose="02000000000000000000" pitchFamily="2" charset="0"/>
              </a:rPr>
              <a:t>em todas as vossas moradas.</a:t>
            </a:r>
            <a:br>
              <a:rPr lang="pt-BR" dirty="0"/>
            </a:br>
            <a:r>
              <a:rPr lang="pt-BR" b="0" i="0" dirty="0">
                <a:solidFill>
                  <a:schemeClr val="accent3"/>
                </a:solidFill>
                <a:effectLst/>
                <a:latin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Levítico 23:3</a:t>
            </a:r>
            <a:endParaRPr lang="pt-BR" dirty="0">
              <a:solidFill>
                <a:schemeClr val="accent3"/>
              </a:solidFill>
            </a:endParaRPr>
          </a:p>
        </p:txBody>
      </p:sp>
      <p:pic>
        <p:nvPicPr>
          <p:cNvPr id="5124" name="Picture 4" descr="Remember the Sabbath Day | White Throne Ministries">
            <a:extLst>
              <a:ext uri="{FF2B5EF4-FFF2-40B4-BE49-F238E27FC236}">
                <a16:creationId xmlns:a16="http://schemas.microsoft.com/office/drawing/2014/main" id="{E2442ADA-B978-7818-BB98-D55FB8C34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482" y="1899493"/>
            <a:ext cx="4692318" cy="351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E5D17745-2789-2773-6567-9106DD61467A}"/>
              </a:ext>
            </a:extLst>
          </p:cNvPr>
          <p:cNvSpPr txBox="1"/>
          <p:nvPr/>
        </p:nvSpPr>
        <p:spPr>
          <a:xfrm>
            <a:off x="640972" y="4579829"/>
            <a:ext cx="50393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u="sng" dirty="0">
                <a:effectLst/>
                <a:latin typeface="Roboto" panose="02000000000000000000" pitchFamily="2" charset="0"/>
              </a:rPr>
              <a:t>O teu santo </a:t>
            </a:r>
            <a:r>
              <a:rPr lang="pt-BR" b="0" i="0" u="sng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b="0" i="0" dirty="0">
                <a:effectLst/>
                <a:latin typeface="Roboto" panose="02000000000000000000" pitchFamily="2" charset="0"/>
              </a:rPr>
              <a:t> lhes fizeste conhecer; preceitos, estatutos e lei, por intermédio de Moisés, teu servo, lhes mandaste.</a:t>
            </a:r>
            <a:br>
              <a:rPr lang="pt-BR" dirty="0"/>
            </a:br>
            <a:r>
              <a:rPr lang="pt-BR" b="0" i="0" dirty="0">
                <a:solidFill>
                  <a:schemeClr val="accent3"/>
                </a:solidFill>
                <a:effectLst/>
                <a:latin typeface="Roboto" panose="02000000000000000000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Neemias 9:14</a:t>
            </a:r>
            <a:r>
              <a:rPr lang="pt-BR" b="0" i="0" dirty="0">
                <a:solidFill>
                  <a:schemeClr val="accent3"/>
                </a:solidFill>
                <a:effectLst/>
                <a:latin typeface="Roboto" panose="02000000000000000000" pitchFamily="2" charset="0"/>
              </a:rPr>
              <a:t>;</a:t>
            </a:r>
            <a:endParaRPr lang="pt-BR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422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COMO SINAL PERPÉTUO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2046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O SÁBADO DE DEUS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5E75171-BC5D-E4FE-6FB6-F7555099A696}"/>
              </a:ext>
            </a:extLst>
          </p:cNvPr>
          <p:cNvSpPr txBox="1"/>
          <p:nvPr/>
        </p:nvSpPr>
        <p:spPr>
          <a:xfrm>
            <a:off x="640973" y="2021097"/>
            <a:ext cx="514126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baseline="30000" dirty="0">
                <a:effectLst/>
                <a:latin typeface="Roboto" panose="02000000000000000000" pitchFamily="2" charset="0"/>
              </a:rPr>
              <a:t>13</a:t>
            </a:r>
            <a:r>
              <a:rPr lang="pt-BR" b="0" i="0" dirty="0">
                <a:effectLst/>
                <a:latin typeface="Roboto" panose="02000000000000000000" pitchFamily="2" charset="0"/>
              </a:rPr>
              <a:t>Tu, pois, falarás aos filhos de Israel e lhes dirás: Certamente, guardareis </a:t>
            </a:r>
            <a:r>
              <a:rPr lang="pt-BR" b="0" i="0" u="sng" dirty="0">
                <a:effectLst/>
                <a:latin typeface="Roboto" panose="02000000000000000000" pitchFamily="2" charset="0"/>
              </a:rPr>
              <a:t>os meus </a:t>
            </a:r>
            <a:r>
              <a:rPr lang="pt-BR" b="0" i="0" u="sng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sábados</a:t>
            </a:r>
            <a:r>
              <a:rPr lang="pt-BR" b="0" i="0" dirty="0">
                <a:effectLst/>
                <a:latin typeface="Roboto" panose="02000000000000000000" pitchFamily="2" charset="0"/>
              </a:rPr>
              <a:t>; </a:t>
            </a:r>
            <a:r>
              <a:rPr lang="pt-BR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pois é sinal entre mim e vós nas vossas gerações; para que saibais que eu sou o Senhor , que vos santifica.</a:t>
            </a:r>
            <a:br>
              <a:rPr lang="pt-BR" dirty="0"/>
            </a:br>
            <a:r>
              <a:rPr lang="pt-BR" baseline="30000" dirty="0"/>
              <a:t>14</a:t>
            </a:r>
            <a:r>
              <a:rPr lang="pt-BR" b="0" i="0" dirty="0">
                <a:effectLst/>
                <a:latin typeface="Roboto" panose="02000000000000000000" pitchFamily="2" charset="0"/>
              </a:rPr>
              <a:t>Portanto, guardareis o </a:t>
            </a:r>
            <a:r>
              <a:rPr lang="pt-BR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b="0" i="0" dirty="0">
                <a:effectLst/>
                <a:latin typeface="Roboto" panose="02000000000000000000" pitchFamily="2" charset="0"/>
              </a:rPr>
              <a:t>, porque é santo para vós outros; aquele que o profanar morrerá; pois qualquer que nele fizer alguma obra será eliminado do meio do seu povo.</a:t>
            </a:r>
            <a:br>
              <a:rPr lang="pt-BR" dirty="0"/>
            </a:br>
            <a:r>
              <a:rPr lang="pt-BR" baseline="30000" dirty="0"/>
              <a:t>15</a:t>
            </a:r>
            <a:r>
              <a:rPr lang="pt-BR" b="0" i="0" dirty="0">
                <a:effectLst/>
                <a:latin typeface="Roboto" panose="02000000000000000000" pitchFamily="2" charset="0"/>
              </a:rPr>
              <a:t>Seis dias se trabalhará, porém o </a:t>
            </a:r>
            <a:r>
              <a:rPr lang="pt-BR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sétimo dia </a:t>
            </a:r>
            <a:r>
              <a:rPr lang="pt-BR" b="0" i="0" dirty="0">
                <a:effectLst/>
                <a:latin typeface="Roboto" panose="02000000000000000000" pitchFamily="2" charset="0"/>
              </a:rPr>
              <a:t>é o </a:t>
            </a:r>
            <a:r>
              <a:rPr lang="pt-BR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b="0" i="0" dirty="0">
                <a:effectLst/>
                <a:latin typeface="Roboto" panose="02000000000000000000" pitchFamily="2" charset="0"/>
              </a:rPr>
              <a:t> do repouso solene, santo ao Senhor ; qualquer que no dia do </a:t>
            </a:r>
            <a:r>
              <a:rPr lang="pt-BR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b="0" i="0" dirty="0">
                <a:effectLst/>
                <a:latin typeface="Roboto" panose="02000000000000000000" pitchFamily="2" charset="0"/>
              </a:rPr>
              <a:t> fizer alguma obra morrerá.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CE1691B-13C0-8DF4-5E4E-9C45DE57020B}"/>
              </a:ext>
            </a:extLst>
          </p:cNvPr>
          <p:cNvSpPr txBox="1"/>
          <p:nvPr/>
        </p:nvSpPr>
        <p:spPr>
          <a:xfrm>
            <a:off x="6409767" y="2011688"/>
            <a:ext cx="514126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baseline="30000" dirty="0">
                <a:effectLst/>
                <a:latin typeface="Roboto" panose="02000000000000000000" pitchFamily="2" charset="0"/>
              </a:rPr>
              <a:t>16</a:t>
            </a:r>
            <a:r>
              <a:rPr lang="pt-BR" b="0" i="0" dirty="0">
                <a:effectLst/>
                <a:latin typeface="Roboto" panose="02000000000000000000" pitchFamily="2" charset="0"/>
              </a:rPr>
              <a:t>Pelo que os filhos de Israel guardarão o </a:t>
            </a:r>
            <a:r>
              <a:rPr lang="pt-BR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b="0" i="0" dirty="0">
                <a:effectLst/>
                <a:latin typeface="Roboto" panose="02000000000000000000" pitchFamily="2" charset="0"/>
              </a:rPr>
              <a:t>, celebrando-o por aliança perpétua nas suas gerações.</a:t>
            </a:r>
            <a:br>
              <a:rPr lang="pt-BR" dirty="0"/>
            </a:br>
            <a:r>
              <a:rPr lang="pt-BR" baseline="30000" dirty="0"/>
              <a:t>17</a:t>
            </a:r>
            <a:r>
              <a:rPr lang="pt-BR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Entre mim e os filhos de Israel é sinal para sempre</a:t>
            </a:r>
            <a:r>
              <a:rPr lang="pt-BR" b="0" i="0" dirty="0">
                <a:effectLst/>
                <a:latin typeface="Roboto" panose="02000000000000000000" pitchFamily="2" charset="0"/>
              </a:rPr>
              <a:t>; porque, em seis dias, fez o Senhor os céus e a terra, e, ao </a:t>
            </a:r>
            <a:r>
              <a:rPr lang="pt-BR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sétimo dia</a:t>
            </a:r>
            <a:r>
              <a:rPr lang="pt-BR" b="0" i="0" dirty="0">
                <a:effectLst/>
                <a:latin typeface="Roboto" panose="02000000000000000000" pitchFamily="2" charset="0"/>
              </a:rPr>
              <a:t>, descansou, e tomou alento.</a:t>
            </a:r>
            <a:br>
              <a:rPr lang="pt-BR" dirty="0"/>
            </a:br>
            <a:r>
              <a:rPr lang="pt-BR" baseline="30000" dirty="0"/>
              <a:t>18</a:t>
            </a:r>
            <a:r>
              <a:rPr lang="pt-BR" b="0" i="0" dirty="0">
                <a:effectLst/>
                <a:latin typeface="Roboto" panose="02000000000000000000" pitchFamily="2" charset="0"/>
              </a:rPr>
              <a:t>E, tendo acabado de falar com ele no monte Sinai, deu a Moisés as duas tábuas do Testemunho, tábuas de pedra, </a:t>
            </a:r>
            <a:r>
              <a:rPr lang="pt-BR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escritas pelo dedo de Deus.</a:t>
            </a:r>
            <a:br>
              <a:rPr lang="pt-BR" dirty="0"/>
            </a:br>
            <a:br>
              <a:rPr lang="pt-BR" dirty="0"/>
            </a:br>
            <a:r>
              <a:rPr lang="pt-BR" b="0" i="0" dirty="0">
                <a:solidFill>
                  <a:schemeClr val="accent3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Êxodo 31:13-18</a:t>
            </a:r>
            <a:endParaRPr lang="pt-BR" dirty="0">
              <a:solidFill>
                <a:schemeClr val="accent3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CA73FF1-634C-26A4-E6F2-80ABC7C3144D}"/>
              </a:ext>
            </a:extLst>
          </p:cNvPr>
          <p:cNvSpPr txBox="1"/>
          <p:nvPr/>
        </p:nvSpPr>
        <p:spPr>
          <a:xfrm>
            <a:off x="0" y="3713867"/>
            <a:ext cx="8824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3"/>
                </a:solidFill>
              </a:rPr>
              <a:t>Nm</a:t>
            </a:r>
            <a:r>
              <a:rPr lang="pt-BR" sz="1400" dirty="0">
                <a:solidFill>
                  <a:schemeClr val="accent3"/>
                </a:solidFill>
              </a:rPr>
              <a:t> 15.32-36</a:t>
            </a:r>
            <a:br>
              <a:rPr lang="pt-BR" sz="1400" dirty="0">
                <a:solidFill>
                  <a:schemeClr val="accent3"/>
                </a:solidFill>
              </a:rPr>
            </a:br>
            <a:r>
              <a:rPr lang="pt-BR" sz="1400" dirty="0">
                <a:solidFill>
                  <a:schemeClr val="accent3"/>
                </a:solidFill>
              </a:rPr>
              <a:t>(25-31)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4431A66-AB55-7219-F4A9-7C316AD32646}"/>
              </a:ext>
            </a:extLst>
          </p:cNvPr>
          <p:cNvSpPr txBox="1"/>
          <p:nvPr/>
        </p:nvSpPr>
        <p:spPr>
          <a:xfrm>
            <a:off x="11296082" y="3121223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3"/>
                </a:solidFill>
              </a:rPr>
              <a:t>Gn</a:t>
            </a:r>
            <a:r>
              <a:rPr lang="pt-BR" sz="1400" dirty="0">
                <a:solidFill>
                  <a:schemeClr val="accent3"/>
                </a:solidFill>
              </a:rPr>
              <a:t> 2.1-3</a:t>
            </a:r>
          </a:p>
        </p:txBody>
      </p:sp>
    </p:spTree>
    <p:extLst>
      <p:ext uri="{BB962C8B-B14F-4D97-AF65-F5344CB8AC3E}">
        <p14:creationId xmlns:p14="http://schemas.microsoft.com/office/powerpoint/2010/main" val="537172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COMO SINAL PERPÉTUO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2046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O SÁBADO DE DEUS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80699AD-C424-3251-EF73-0B685CB8D0FB}"/>
              </a:ext>
            </a:extLst>
          </p:cNvPr>
          <p:cNvSpPr txBox="1"/>
          <p:nvPr/>
        </p:nvSpPr>
        <p:spPr>
          <a:xfrm>
            <a:off x="640972" y="3730088"/>
            <a:ext cx="50393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  <a:latin typeface="Roboto" panose="02000000000000000000" pitchFamily="2" charset="0"/>
              </a:rPr>
              <a:t>Também lhes dei os meus sábados,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para servirem de sinal entre mim e eles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Ezequiel 20:12</a:t>
            </a:r>
            <a:endParaRPr lang="pt-BR" sz="1600" dirty="0">
              <a:solidFill>
                <a:srgbClr val="00B0F0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81745F4-35B2-2FB2-3E78-A3859BA0A187}"/>
              </a:ext>
            </a:extLst>
          </p:cNvPr>
          <p:cNvSpPr txBox="1"/>
          <p:nvPr/>
        </p:nvSpPr>
        <p:spPr>
          <a:xfrm>
            <a:off x="640972" y="4641825"/>
            <a:ext cx="50393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  <a:latin typeface="Roboto" panose="02000000000000000000" pitchFamily="2" charset="0"/>
              </a:rPr>
              <a:t>santificai os meus sábados,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pois servirão de sinal entre mim e vós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Ezequiel 20:20</a:t>
            </a:r>
            <a:endParaRPr lang="pt-BR" sz="1600" dirty="0">
              <a:solidFill>
                <a:srgbClr val="00B0F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D7DFEDF-9CD0-659C-F72B-A614503201CF}"/>
              </a:ext>
            </a:extLst>
          </p:cNvPr>
          <p:cNvSpPr txBox="1"/>
          <p:nvPr/>
        </p:nvSpPr>
        <p:spPr>
          <a:xfrm>
            <a:off x="640974" y="1833466"/>
            <a:ext cx="503939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  <a:latin typeface="Roboto" panose="02000000000000000000" pitchFamily="2" charset="0"/>
              </a:rPr>
              <a:t>Pelo que os filhos de Israel guardarão o sábado, celebrando-o por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aliança perpétua 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nas suas gerações.</a:t>
            </a:r>
            <a:br>
              <a:rPr lang="pt-BR" sz="1600" dirty="0"/>
            </a:b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Entre mim e os filhos de Israel é sinal para sempre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; porque, em seis dias, fez o Senhor os céus e a terra, e, ao sétimo dia, descansou, e tomou alento.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Êxodo 31:16,17</a:t>
            </a:r>
            <a:endParaRPr lang="pt-BR" sz="1600" dirty="0">
              <a:solidFill>
                <a:srgbClr val="00B0F0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7BD95ED-3319-66C8-EDAA-0102F8B56E7A}"/>
              </a:ext>
            </a:extLst>
          </p:cNvPr>
          <p:cNvSpPr txBox="1"/>
          <p:nvPr/>
        </p:nvSpPr>
        <p:spPr>
          <a:xfrm>
            <a:off x="640971" y="5553562"/>
            <a:ext cx="50393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  <a:latin typeface="Roboto" panose="02000000000000000000" pitchFamily="2" charset="0"/>
              </a:rPr>
              <a:t>... </a:t>
            </a:r>
            <a:r>
              <a:rPr lang="pt-BR" sz="1600" dirty="0">
                <a:latin typeface="Roboto" panose="02000000000000000000" pitchFamily="2" charset="0"/>
              </a:rPr>
              <a:t>a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braçam a minha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aliança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Isaías 56:</a:t>
            </a: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4-7</a:t>
            </a:r>
            <a:endParaRPr lang="pt-BR" sz="1600" dirty="0">
              <a:solidFill>
                <a:srgbClr val="00B0F0"/>
              </a:solidFill>
            </a:endParaRPr>
          </a:p>
        </p:txBody>
      </p:sp>
      <p:pic>
        <p:nvPicPr>
          <p:cNvPr id="9220" name="Picture 4" descr="Remember the Sabbath Day - GoodSalt">
            <a:extLst>
              <a:ext uri="{FF2B5EF4-FFF2-40B4-BE49-F238E27FC236}">
                <a16:creationId xmlns:a16="http://schemas.microsoft.com/office/drawing/2014/main" id="{54860263-633C-80D3-4206-FB28A015A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637" y="2150550"/>
            <a:ext cx="4927429" cy="353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216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COMO SINAL PERPÉTUO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2046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O SÁBADO DE DEUS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F24D0AD-0B67-DBB2-1AD1-D05878C83052}"/>
              </a:ext>
            </a:extLst>
          </p:cNvPr>
          <p:cNvSpPr txBox="1"/>
          <p:nvPr/>
        </p:nvSpPr>
        <p:spPr>
          <a:xfrm>
            <a:off x="640973" y="1766623"/>
            <a:ext cx="496645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baseline="3000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2</a:t>
            </a:r>
            <a:r>
              <a:rPr lang="pt-BR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Bem-aventurado o homem que faz isto, e o filho do homem que nisto se firma, que se guarda de profanar o </a:t>
            </a:r>
            <a:r>
              <a:rPr lang="pt-BR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 e guarda a sua mão de cometer algum mal</a:t>
            </a:r>
            <a:r>
              <a:rPr lang="pt-BR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dirty="0"/>
            </a:br>
            <a:r>
              <a:rPr lang="pt-BR" baseline="30000" dirty="0"/>
              <a:t>3</a:t>
            </a:r>
            <a:r>
              <a:rPr lang="pt-BR" b="0" i="0" dirty="0">
                <a:effectLst/>
                <a:latin typeface="Roboto" panose="02000000000000000000" pitchFamily="2" charset="0"/>
              </a:rPr>
              <a:t>Não fale o estrangeiro que se houver chegado ao Senhor , dizendo: O Senhor , com efeito, me separará do seu povo; nem tampouco diga o eunuco: Eis que eu sou uma árvore seca.</a:t>
            </a:r>
            <a:br>
              <a:rPr lang="pt-BR" dirty="0"/>
            </a:br>
            <a:r>
              <a:rPr lang="pt-BR" baseline="30000" dirty="0"/>
              <a:t>4</a:t>
            </a:r>
            <a:r>
              <a:rPr lang="pt-BR" b="0" i="0" dirty="0">
                <a:effectLst/>
                <a:latin typeface="Roboto" panose="02000000000000000000" pitchFamily="2" charset="0"/>
              </a:rPr>
              <a:t>Porque assim diz o Senhor : Aos eunucos que guardam os meus </a:t>
            </a:r>
            <a:r>
              <a:rPr lang="pt-BR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sábados</a:t>
            </a:r>
            <a:r>
              <a:rPr lang="pt-BR" b="0" i="0" dirty="0">
                <a:effectLst/>
                <a:latin typeface="Roboto" panose="02000000000000000000" pitchFamily="2" charset="0"/>
              </a:rPr>
              <a:t>, escolhem aquilo que me agrada e abraçam a minha </a:t>
            </a:r>
            <a:r>
              <a:rPr lang="pt-BR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aliança</a:t>
            </a:r>
            <a:r>
              <a:rPr lang="pt-BR" b="0" i="0" dirty="0">
                <a:effectLst/>
                <a:latin typeface="Roboto" panose="02000000000000000000" pitchFamily="2" charset="0"/>
              </a:rPr>
              <a:t>,</a:t>
            </a:r>
            <a:br>
              <a:rPr lang="pt-BR" dirty="0"/>
            </a:br>
            <a:r>
              <a:rPr lang="pt-BR" baseline="30000" dirty="0"/>
              <a:t>5</a:t>
            </a:r>
            <a:r>
              <a:rPr lang="pt-BR" b="0" i="0" dirty="0">
                <a:effectLst/>
                <a:latin typeface="Roboto" panose="02000000000000000000" pitchFamily="2" charset="0"/>
              </a:rPr>
              <a:t>darei na minha casa e dentro dos meus muros, um memorial e um nome melhor do que filhos e filhas; um nome eterno darei a cada um deles, que nunca se apagará.</a:t>
            </a:r>
            <a:br>
              <a:rPr lang="pt-BR" dirty="0"/>
            </a:br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62490EC-3766-2712-9129-D9F05A671653}"/>
              </a:ext>
            </a:extLst>
          </p:cNvPr>
          <p:cNvSpPr txBox="1"/>
          <p:nvPr/>
        </p:nvSpPr>
        <p:spPr>
          <a:xfrm>
            <a:off x="6584578" y="1766623"/>
            <a:ext cx="496644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baseline="30000" dirty="0">
                <a:effectLst/>
                <a:latin typeface="Roboto" panose="02000000000000000000" pitchFamily="2" charset="0"/>
              </a:rPr>
              <a:t>6</a:t>
            </a:r>
            <a:r>
              <a:rPr lang="pt-BR" b="0" i="0" dirty="0">
                <a:effectLst/>
                <a:latin typeface="Roboto" panose="02000000000000000000" pitchFamily="2" charset="0"/>
              </a:rPr>
              <a:t>Aos estrangeiros que se chegam ao Senhor , para o servirem e para amarem o nome do Senhor , sendo deste modo servos seus, sim, todos os que guardam o </a:t>
            </a:r>
            <a:r>
              <a:rPr lang="pt-BR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b="0" i="0" dirty="0">
                <a:effectLst/>
                <a:latin typeface="Roboto" panose="02000000000000000000" pitchFamily="2" charset="0"/>
              </a:rPr>
              <a:t>, não o profanando, e abraçam a minha </a:t>
            </a:r>
            <a:r>
              <a:rPr lang="pt-BR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aliança</a:t>
            </a:r>
            <a:r>
              <a:rPr lang="pt-BR" b="0" i="0" dirty="0">
                <a:effectLst/>
                <a:latin typeface="Roboto" panose="02000000000000000000" pitchFamily="2" charset="0"/>
              </a:rPr>
              <a:t>,</a:t>
            </a:r>
            <a:br>
              <a:rPr lang="pt-BR" dirty="0"/>
            </a:br>
            <a:r>
              <a:rPr lang="pt-BR" baseline="30000" dirty="0"/>
              <a:t>7</a:t>
            </a:r>
            <a:r>
              <a:rPr lang="pt-BR" b="0" i="0" dirty="0">
                <a:effectLst/>
                <a:latin typeface="Roboto" panose="02000000000000000000" pitchFamily="2" charset="0"/>
              </a:rPr>
              <a:t>também os levarei ao meu santo monte e os alegrarei na minha Casa de Oração; os seus holocaustos e os seus sacrifícios serão aceitos no meu altar, porque a minha casa será chamada Casa de Oração para todos os povos.</a:t>
            </a:r>
            <a:br>
              <a:rPr lang="pt-BR" dirty="0"/>
            </a:br>
            <a:br>
              <a:rPr lang="pt-BR" dirty="0"/>
            </a:br>
            <a:r>
              <a:rPr lang="pt-BR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Isaías 56:2-7</a:t>
            </a:r>
            <a:endParaRPr lang="pt-BR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656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COMO SINAL PERPÉTUO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2046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O SÁBADO DE DEUS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5E75171-BC5D-E4FE-6FB6-F7555099A696}"/>
              </a:ext>
            </a:extLst>
          </p:cNvPr>
          <p:cNvSpPr txBox="1"/>
          <p:nvPr/>
        </p:nvSpPr>
        <p:spPr>
          <a:xfrm>
            <a:off x="640973" y="2021097"/>
            <a:ext cx="514126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baseline="30000" dirty="0">
                <a:effectLst/>
                <a:latin typeface="Roboto" panose="02000000000000000000" pitchFamily="2" charset="0"/>
              </a:rPr>
              <a:t>13</a:t>
            </a:r>
            <a:r>
              <a:rPr lang="pt-BR" b="0" i="0" dirty="0">
                <a:effectLst/>
                <a:latin typeface="Roboto" panose="02000000000000000000" pitchFamily="2" charset="0"/>
              </a:rPr>
              <a:t>Se desviares o pé de profanar o </a:t>
            </a:r>
            <a:r>
              <a:rPr lang="pt-BR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b="0" i="0" dirty="0">
                <a:effectLst/>
                <a:latin typeface="Roboto" panose="02000000000000000000" pitchFamily="2" charset="0"/>
              </a:rPr>
              <a:t> e de cuidar dos teus próprios interesses </a:t>
            </a:r>
            <a:r>
              <a:rPr lang="pt-BR" b="0" i="0" u="sng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no meu santo dia</a:t>
            </a:r>
            <a:r>
              <a:rPr lang="pt-BR" b="0" i="0" dirty="0">
                <a:effectLst/>
                <a:latin typeface="Roboto" panose="02000000000000000000" pitchFamily="2" charset="0"/>
              </a:rPr>
              <a:t>; se chamares ao </a:t>
            </a:r>
            <a:r>
              <a:rPr lang="pt-BR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b="0" i="0" dirty="0">
                <a:effectLst/>
                <a:latin typeface="Roboto" panose="02000000000000000000" pitchFamily="2" charset="0"/>
              </a:rPr>
              <a:t> deleitoso e </a:t>
            </a:r>
            <a:r>
              <a:rPr lang="pt-BR" b="0" i="0" u="sng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santo dia do Senhor </a:t>
            </a:r>
            <a:r>
              <a:rPr lang="pt-BR" b="0" i="0" dirty="0">
                <a:effectLst/>
                <a:latin typeface="Roboto" panose="02000000000000000000" pitchFamily="2" charset="0"/>
              </a:rPr>
              <a:t>, digno de honra, e o honrares não seguindo os teus caminhos, não pretendendo fazer a tua própria vontade, nem falando palavras vãs,</a:t>
            </a:r>
            <a:br>
              <a:rPr lang="pt-BR" dirty="0"/>
            </a:br>
            <a:r>
              <a:rPr lang="pt-BR" baseline="30000" dirty="0"/>
              <a:t>14</a:t>
            </a:r>
            <a:r>
              <a:rPr lang="pt-BR" b="0" i="0" dirty="0">
                <a:effectLst/>
                <a:latin typeface="Roboto" panose="02000000000000000000" pitchFamily="2" charset="0"/>
              </a:rPr>
              <a:t>então, te deleitarás no Senhor . Eu te farei cavalgar sobre os altos da terra e te sustentarei com a herança de Jacó, teu pai, porque a boca do Senhor o disse.</a:t>
            </a:r>
            <a:br>
              <a:rPr lang="pt-BR" dirty="0"/>
            </a:br>
            <a:br>
              <a:rPr lang="pt-BR" dirty="0"/>
            </a:br>
            <a:r>
              <a:rPr lang="pt-BR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Isaías 58:13,14</a:t>
            </a:r>
            <a:endParaRPr lang="pt-BR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16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COMO SINAL PERPÉTUO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207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OS SÁBADOS DO POVO DE DEUS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80699AD-C424-3251-EF73-0B685CB8D0FB}"/>
              </a:ext>
            </a:extLst>
          </p:cNvPr>
          <p:cNvSpPr txBox="1"/>
          <p:nvPr/>
        </p:nvSpPr>
        <p:spPr>
          <a:xfrm>
            <a:off x="640973" y="1863971"/>
            <a:ext cx="1071282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/>
              <a:t>Uma breve abordagem das principais festa judaicas se faz necessário, para compreender os sábados do povo de Deus, as três principais festas eram: a </a:t>
            </a:r>
            <a:r>
              <a:rPr lang="pt-BR" sz="1800" dirty="0">
                <a:solidFill>
                  <a:srgbClr val="FFC000"/>
                </a:solidFill>
              </a:rPr>
              <a:t>Páscoa</a:t>
            </a:r>
            <a:r>
              <a:rPr lang="pt-BR" sz="1800" dirty="0"/>
              <a:t>, o </a:t>
            </a:r>
            <a:r>
              <a:rPr lang="pt-BR" sz="1800" dirty="0">
                <a:solidFill>
                  <a:srgbClr val="FFC000"/>
                </a:solidFill>
              </a:rPr>
              <a:t>Pentecostes</a:t>
            </a:r>
            <a:r>
              <a:rPr lang="pt-BR" sz="1800" dirty="0"/>
              <a:t> e a </a:t>
            </a:r>
            <a:r>
              <a:rPr lang="pt-BR" sz="1800" dirty="0">
                <a:solidFill>
                  <a:srgbClr val="FFC000"/>
                </a:solidFill>
              </a:rPr>
              <a:t>Festa dos Tabernáculos</a:t>
            </a:r>
            <a:r>
              <a:rPr lang="pt-BR" sz="1800" dirty="0"/>
              <a:t>.</a:t>
            </a:r>
          </a:p>
          <a:p>
            <a:endParaRPr lang="pt-BR" dirty="0"/>
          </a:p>
          <a:p>
            <a:r>
              <a:rPr lang="pt-BR" dirty="0"/>
              <a:t>Havia também </a:t>
            </a:r>
            <a:r>
              <a:rPr lang="pt-BR" dirty="0">
                <a:solidFill>
                  <a:srgbClr val="FFC000"/>
                </a:solidFill>
              </a:rPr>
              <a:t>as festas de cada lua nova</a:t>
            </a:r>
            <a:r>
              <a:rPr lang="pt-BR" dirty="0"/>
              <a:t>, isto é, o primeiro dia década mês ao longo do ano; e havia também os </a:t>
            </a:r>
            <a:r>
              <a:rPr lang="pt-BR" dirty="0">
                <a:solidFill>
                  <a:srgbClr val="FFC000"/>
                </a:solidFill>
              </a:rPr>
              <a:t>setes sábados anuais</a:t>
            </a:r>
            <a:r>
              <a:rPr lang="pt-BR" dirty="0"/>
              <a:t>, a saber: </a:t>
            </a:r>
          </a:p>
          <a:p>
            <a:endParaRPr lang="pt-BR" dirty="0"/>
          </a:p>
          <a:p>
            <a:pPr marL="342900" indent="-342900">
              <a:buAutoNum type="arabicParenBoth"/>
            </a:pPr>
            <a:r>
              <a:rPr lang="pt-BR" dirty="0"/>
              <a:t>O primeiro dia da Festa dos Pães Asmos;</a:t>
            </a:r>
          </a:p>
          <a:p>
            <a:pPr marL="342900" indent="-342900">
              <a:buAutoNum type="arabicParenBoth"/>
            </a:pPr>
            <a:r>
              <a:rPr lang="pt-BR" dirty="0"/>
              <a:t>O sétimo dia da Festa dos Pães Asmos;</a:t>
            </a:r>
          </a:p>
          <a:p>
            <a:pPr marL="342900" indent="-342900">
              <a:buAutoNum type="arabicParenBoth"/>
            </a:pPr>
            <a:r>
              <a:rPr lang="pt-BR" dirty="0"/>
              <a:t>O dia de Pentecostes;</a:t>
            </a:r>
          </a:p>
          <a:p>
            <a:pPr marL="342900" indent="-342900">
              <a:buAutoNum type="arabicParenBoth"/>
            </a:pPr>
            <a:r>
              <a:rPr lang="pt-BR" dirty="0"/>
              <a:t>O primeiro dia do sétimo mês;</a:t>
            </a:r>
          </a:p>
          <a:p>
            <a:pPr marL="342900" indent="-342900">
              <a:buAutoNum type="arabicParenBoth"/>
            </a:pPr>
            <a:r>
              <a:rPr lang="pt-BR" dirty="0"/>
              <a:t>O décimo dia do sétimo mês;</a:t>
            </a:r>
          </a:p>
          <a:p>
            <a:pPr marL="342900" indent="-342900">
              <a:buAutoNum type="arabicParenBoth"/>
            </a:pPr>
            <a:r>
              <a:rPr lang="pt-BR" dirty="0"/>
              <a:t>O décimo quinto dia do sétimo mês;</a:t>
            </a:r>
          </a:p>
          <a:p>
            <a:pPr marL="342900" indent="-342900">
              <a:buAutoNum type="arabicParenBoth"/>
            </a:pPr>
            <a:r>
              <a:rPr lang="pt-BR" dirty="0"/>
              <a:t>O vigésimo segundo dia do sétimo mês.</a:t>
            </a:r>
          </a:p>
          <a:p>
            <a:pPr marL="342900" indent="-342900">
              <a:buAutoNum type="arabicParenBoth"/>
            </a:pPr>
            <a:endParaRPr lang="pt-BR" dirty="0"/>
          </a:p>
          <a:p>
            <a:r>
              <a:rPr lang="pt-BR" dirty="0"/>
              <a:t>Além desses, todo </a:t>
            </a:r>
            <a:r>
              <a:rPr lang="pt-BR" dirty="0">
                <a:solidFill>
                  <a:srgbClr val="FFC000"/>
                </a:solidFill>
              </a:rPr>
              <a:t>sétimo ano</a:t>
            </a:r>
            <a:r>
              <a:rPr lang="pt-BR" dirty="0"/>
              <a:t> deveria ser um sábado da terra, e todo </a:t>
            </a:r>
            <a:r>
              <a:rPr lang="pt-BR" dirty="0">
                <a:solidFill>
                  <a:srgbClr val="FFC000"/>
                </a:solidFill>
              </a:rPr>
              <a:t>quinquagésimo</a:t>
            </a:r>
            <a:r>
              <a:rPr lang="pt-BR" dirty="0"/>
              <a:t> ano, o jubileu.</a:t>
            </a:r>
          </a:p>
        </p:txBody>
      </p:sp>
    </p:spTree>
    <p:extLst>
      <p:ext uri="{BB962C8B-B14F-4D97-AF65-F5344CB8AC3E}">
        <p14:creationId xmlns:p14="http://schemas.microsoft.com/office/powerpoint/2010/main" val="2008084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COMO SINAL PERPÉTUO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207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OS SÁBADOS DO POVO DE DEUS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80699AD-C424-3251-EF73-0B685CB8D0FB}"/>
              </a:ext>
            </a:extLst>
          </p:cNvPr>
          <p:cNvSpPr txBox="1"/>
          <p:nvPr/>
        </p:nvSpPr>
        <p:spPr>
          <a:xfrm>
            <a:off x="640973" y="1863971"/>
            <a:ext cx="1071282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Festa dos Pães Asmos </a:t>
            </a:r>
            <a:r>
              <a:rPr lang="pt-BR" sz="2000" dirty="0">
                <a:solidFill>
                  <a:srgbClr val="00B0F0"/>
                </a:solidFill>
              </a:rPr>
              <a:t>(</a:t>
            </a:r>
            <a:r>
              <a:rPr lang="pt-BR" sz="2000" dirty="0" err="1">
                <a:solidFill>
                  <a:srgbClr val="00B0F0"/>
                </a:solidFill>
              </a:rPr>
              <a:t>Lv</a:t>
            </a:r>
            <a:r>
              <a:rPr lang="pt-BR" sz="2000" dirty="0">
                <a:solidFill>
                  <a:srgbClr val="00B0F0"/>
                </a:solidFill>
              </a:rPr>
              <a:t> 23.7,8)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Pentecostes </a:t>
            </a:r>
            <a:r>
              <a:rPr lang="pt-BR" sz="2000" dirty="0">
                <a:solidFill>
                  <a:srgbClr val="00B0F0"/>
                </a:solidFill>
              </a:rPr>
              <a:t>(</a:t>
            </a:r>
            <a:r>
              <a:rPr lang="pt-BR" sz="2000" dirty="0" err="1">
                <a:solidFill>
                  <a:srgbClr val="00B0F0"/>
                </a:solidFill>
              </a:rPr>
              <a:t>Lv</a:t>
            </a:r>
            <a:r>
              <a:rPr lang="pt-BR" sz="2000" dirty="0">
                <a:solidFill>
                  <a:srgbClr val="00B0F0"/>
                </a:solidFill>
              </a:rPr>
              <a:t> 23.21)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Primeiro dia do sétimo mês </a:t>
            </a:r>
            <a:r>
              <a:rPr lang="pt-BR" sz="2000" dirty="0">
                <a:solidFill>
                  <a:srgbClr val="00B0F0"/>
                </a:solidFill>
              </a:rPr>
              <a:t>(</a:t>
            </a:r>
            <a:r>
              <a:rPr lang="pt-BR" sz="2000" dirty="0" err="1">
                <a:solidFill>
                  <a:srgbClr val="00B0F0"/>
                </a:solidFill>
              </a:rPr>
              <a:t>Lv</a:t>
            </a:r>
            <a:r>
              <a:rPr lang="pt-BR" sz="2000" dirty="0">
                <a:solidFill>
                  <a:srgbClr val="00B0F0"/>
                </a:solidFill>
              </a:rPr>
              <a:t> 23.24,25)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O dia da expiação </a:t>
            </a:r>
            <a:r>
              <a:rPr lang="pt-BR" sz="2000" dirty="0">
                <a:solidFill>
                  <a:srgbClr val="00B0F0"/>
                </a:solidFill>
              </a:rPr>
              <a:t>(</a:t>
            </a:r>
            <a:r>
              <a:rPr lang="pt-BR" sz="2000" dirty="0" err="1">
                <a:solidFill>
                  <a:srgbClr val="00B0F0"/>
                </a:solidFill>
              </a:rPr>
              <a:t>Lv</a:t>
            </a:r>
            <a:r>
              <a:rPr lang="pt-BR" sz="2000" dirty="0">
                <a:solidFill>
                  <a:srgbClr val="00B0F0"/>
                </a:solidFill>
              </a:rPr>
              <a:t> 23.27-32)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Festa dos tabernáculos </a:t>
            </a:r>
            <a:r>
              <a:rPr lang="pt-BR" sz="2000" dirty="0">
                <a:solidFill>
                  <a:srgbClr val="00B0F0"/>
                </a:solidFill>
              </a:rPr>
              <a:t>(</a:t>
            </a:r>
            <a:r>
              <a:rPr lang="pt-BR" sz="2000" dirty="0" err="1">
                <a:solidFill>
                  <a:srgbClr val="00B0F0"/>
                </a:solidFill>
              </a:rPr>
              <a:t>Lv</a:t>
            </a:r>
            <a:r>
              <a:rPr lang="pt-BR" sz="2000" dirty="0">
                <a:solidFill>
                  <a:srgbClr val="00B0F0"/>
                </a:solidFill>
              </a:rPr>
              <a:t> 23.29)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418D83F-B9D0-222E-B8CD-D0B0C9A1EE49}"/>
              </a:ext>
            </a:extLst>
          </p:cNvPr>
          <p:cNvSpPr txBox="1"/>
          <p:nvPr/>
        </p:nvSpPr>
        <p:spPr>
          <a:xfrm>
            <a:off x="640973" y="3713018"/>
            <a:ext cx="10886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Essas eram as festas, as luas novas e os sábados dos hebreus.  Bastam algumas palavras para demonstrar a grade diferença entre estes sábados e o sábado do Senhor.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AAE2FD3-FCA7-4379-8EEA-2688AC9F1DE7}"/>
              </a:ext>
            </a:extLst>
          </p:cNvPr>
          <p:cNvSpPr txBox="1"/>
          <p:nvPr/>
        </p:nvSpPr>
        <p:spPr>
          <a:xfrm>
            <a:off x="640972" y="4507821"/>
            <a:ext cx="10712827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900" dirty="0"/>
              <a:t>A primeira das três festas foi ordenada em memória da libertação do cativeiro egípcio, e deveria ser observada quando entrassem na própria terra  </a:t>
            </a:r>
            <a:r>
              <a:rPr lang="pt-BR" sz="1900" dirty="0">
                <a:solidFill>
                  <a:srgbClr val="00B0F0"/>
                </a:solidFill>
              </a:rPr>
              <a:t>(</a:t>
            </a:r>
            <a:r>
              <a:rPr lang="pt-BR" sz="1900" dirty="0" err="1">
                <a:solidFill>
                  <a:srgbClr val="00B0F0"/>
                </a:solidFill>
              </a:rPr>
              <a:t>Ex</a:t>
            </a:r>
            <a:r>
              <a:rPr lang="pt-BR" sz="1900" dirty="0">
                <a:solidFill>
                  <a:srgbClr val="00B0F0"/>
                </a:solidFill>
              </a:rPr>
              <a:t> 12.25)</a:t>
            </a:r>
            <a:r>
              <a:rPr lang="pt-BR" sz="19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900" dirty="0"/>
              <a:t>A segunda festa só poderia ser observada após os hebreus se estabelecerem em Canaã, pois seria celebrada quando as primícias da colheita de trigo pudessem ser movidas perante o Senhor;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900" dirty="0"/>
              <a:t>A terceira festa foi ordenada em memória da peregrinação pelo deserto, e deveria ser celebrada anualmente após o término da colheita.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900" dirty="0"/>
          </a:p>
        </p:txBody>
      </p:sp>
    </p:spTree>
    <p:extLst>
      <p:ext uri="{BB962C8B-B14F-4D97-AF65-F5344CB8AC3E}">
        <p14:creationId xmlns:p14="http://schemas.microsoft.com/office/powerpoint/2010/main" val="19970829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COMO SINAL PERPÉTUO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graphicFrame>
        <p:nvGraphicFramePr>
          <p:cNvPr id="13" name="Tabela 13">
            <a:extLst>
              <a:ext uri="{FF2B5EF4-FFF2-40B4-BE49-F238E27FC236}">
                <a16:creationId xmlns:a16="http://schemas.microsoft.com/office/drawing/2014/main" id="{D2AD0290-5085-A6B0-BFE5-2723E7D359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108874"/>
              </p:ext>
            </p:extLst>
          </p:nvPr>
        </p:nvGraphicFramePr>
        <p:xfrm>
          <a:off x="640972" y="1435567"/>
          <a:ext cx="10712828" cy="3986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6414">
                  <a:extLst>
                    <a:ext uri="{9D8B030D-6E8A-4147-A177-3AD203B41FA5}">
                      <a16:colId xmlns:a16="http://schemas.microsoft.com/office/drawing/2014/main" val="1146116495"/>
                    </a:ext>
                  </a:extLst>
                </a:gridCol>
                <a:gridCol w="5356414">
                  <a:extLst>
                    <a:ext uri="{9D8B030D-6E8A-4147-A177-3AD203B41FA5}">
                      <a16:colId xmlns:a16="http://schemas.microsoft.com/office/drawing/2014/main" val="362547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O SÁBADO DE DEUS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OS SÁBADOS DO POVO DE DEUS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208063"/>
                  </a:ext>
                </a:extLst>
              </a:tr>
              <a:tr h="6848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Instituído no fim da primeira semana do tempo como memorial da Criação;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Ordenados em conexão com as festas judaicas após a entrada do povo na terra de Canaã;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80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Abençoado e santificado por Deus, porque Ele descansou da obra da Criação;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Não foram santificados e abençoados;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286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A santificação do Dia do Senhor já era uma instituição existente e ordenada sua observância;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Passaram a existir depois da libertação do povo no Egito;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3572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O dia do Senhor foi feito para o homem;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Os sábados anuais foram designados apenas para os residentes da terra de Canaã;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108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O dia do Senhor é semanal;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Os sábados do povo de Deus são anuais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902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O dia do Senhor é chamado: sábado do Senhor, meus sábados, meu santo dia, </a:t>
                      </a:r>
                      <a:r>
                        <a:rPr lang="pt-BR" dirty="0" err="1">
                          <a:solidFill>
                            <a:schemeClr val="tx1"/>
                          </a:solidFill>
                        </a:rPr>
                        <a:t>etc</a:t>
                      </a: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;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O sábados do povo é chamado: vossos sábados, seus sábados, etc.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457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5412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COMO SINAL PERPÉTUO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207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OS SÁBADOS DO POVO DE DEUS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B42B929-5E91-F943-2BF2-26A0CAC37FD0}"/>
              </a:ext>
            </a:extLst>
          </p:cNvPr>
          <p:cNvSpPr txBox="1"/>
          <p:nvPr/>
        </p:nvSpPr>
        <p:spPr>
          <a:xfrm>
            <a:off x="640975" y="1971588"/>
            <a:ext cx="5033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Farei cessar todo o seu gozo, </a:t>
            </a:r>
            <a:r>
              <a:rPr lang="pt-BR" sz="1600" b="0" i="0" u="sng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as suas Festas de Lua Nova, os seus sábados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e todas as suas solenidades.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Oséias 2:11</a:t>
            </a:r>
            <a:endParaRPr lang="pt-BR" sz="1600" dirty="0">
              <a:solidFill>
                <a:srgbClr val="00B0F0"/>
              </a:solidFill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21B7E8A-794C-7E6E-FF92-9EFE28AEFD8F}"/>
              </a:ext>
            </a:extLst>
          </p:cNvPr>
          <p:cNvSpPr txBox="1"/>
          <p:nvPr/>
        </p:nvSpPr>
        <p:spPr>
          <a:xfrm>
            <a:off x="640975" y="3461617"/>
            <a:ext cx="503368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  <a:latin typeface="Roboto" panose="02000000000000000000" pitchFamily="2" charset="0"/>
              </a:rPr>
              <a:t>Agora, nos dias da sua aflição e do seu desterro, lembra-se Jerusalém de todas as suas mais estimadas coisas, que tivera dos tempos antigos; de como o seu povo caíra nas mãos do adversário, não tendo ela quem a socorresse; e de como os adversários a viram e fizeram escárnio [da sua queda]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dos </a:t>
            </a:r>
            <a:r>
              <a:rPr lang="pt-BR" sz="1600" b="0" i="0" u="sng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seus sábados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(KJV).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Lamentações 1:7</a:t>
            </a:r>
            <a:endParaRPr lang="pt-BR" sz="1600" dirty="0">
              <a:solidFill>
                <a:srgbClr val="00B0F0"/>
              </a:solidFill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5D7A136-4FB1-4690-378D-C54070FF0777}"/>
              </a:ext>
            </a:extLst>
          </p:cNvPr>
          <p:cNvSpPr txBox="1"/>
          <p:nvPr/>
        </p:nvSpPr>
        <p:spPr>
          <a:xfrm>
            <a:off x="6611474" y="1971588"/>
            <a:ext cx="493955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  <a:latin typeface="Roboto" panose="02000000000000000000" pitchFamily="2" charset="0"/>
              </a:rPr>
              <a:t>Demoliu com violência o seu tabernáculo, como se fosse uma horta; destruiu o lugar da sua congregação; o Senhor , em Sião, pôs em esquecimento </a:t>
            </a:r>
            <a:r>
              <a:rPr lang="pt-BR" sz="1600" b="0" i="0" u="sng" dirty="0">
                <a:effectLst/>
                <a:latin typeface="Roboto" panose="02000000000000000000" pitchFamily="2" charset="0"/>
              </a:rPr>
              <a:t>as festas e [o sábado] </a:t>
            </a:r>
            <a:r>
              <a:rPr lang="pt-BR" sz="1600" b="0" i="0" u="sng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os sábados (KJV)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 e, na indignação da sua ira, rejeitou com desprezo o rei e o sacerdote.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Lamentações 2:6</a:t>
            </a:r>
            <a:endParaRPr lang="pt-BR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794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E AS ADVERTÊNCIAS PROFÉTICAS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2167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 PALAVRA DE ISAÍAS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9176716-D31D-3371-1407-90F68ECCE89F}"/>
              </a:ext>
            </a:extLst>
          </p:cNvPr>
          <p:cNvSpPr txBox="1"/>
          <p:nvPr/>
        </p:nvSpPr>
        <p:spPr>
          <a:xfrm>
            <a:off x="640973" y="1838051"/>
            <a:ext cx="5033686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baseline="30000" dirty="0">
                <a:effectLst/>
                <a:latin typeface="Roboto" panose="02000000000000000000" pitchFamily="2" charset="0"/>
              </a:rPr>
              <a:t>11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De que me serve a mim a multidão de vossos sacrifícios? — diz o Senhor . Estou farto dos holocaustos de carneiros e da gordura de animais cevados e não me agrado do sangue de novilhos, nem de cordeiros, nem de bodes.</a:t>
            </a:r>
            <a:br>
              <a:rPr lang="pt-BR" sz="1600" dirty="0"/>
            </a:br>
            <a:r>
              <a:rPr lang="pt-BR" sz="1600" baseline="30000" dirty="0"/>
              <a:t>12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Quando vindes para comparecer perante mim, quem vos requereu o só pisardes os meus átrios?</a:t>
            </a:r>
            <a:br>
              <a:rPr lang="pt-BR" sz="1600" dirty="0"/>
            </a:br>
            <a:r>
              <a:rPr lang="pt-BR" sz="1600" baseline="30000" dirty="0">
                <a:solidFill>
                  <a:srgbClr val="FFC000"/>
                </a:solidFill>
              </a:rPr>
              <a:t>13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Não continueis a trazer ofertas vãs; o incenso é para mim abominação, e também </a:t>
            </a:r>
            <a:r>
              <a:rPr lang="pt-BR" sz="1600" b="0" i="0" u="sng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as Festas da Lua Nova, os sábados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, e a convocação das congregações; não posso suportar iniquidade associada ao ajuntamento solene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r>
              <a:rPr lang="pt-BR" sz="1600" baseline="30000" dirty="0"/>
              <a:t>14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As vossas Festas da Lua Nova e as vossas solenidades, a minha alma as aborrece; já me são pesadas; estou cansado de as sofrer.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Isaías 1:11-14</a:t>
            </a:r>
            <a:endParaRPr lang="pt-BR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945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E AS ADVERTÊNCIAS PROFÉTICAS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2493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 PALAVRA DE JEREMIAS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F16C1B-ACC3-9245-9FE7-DE1298F2A1FA}"/>
              </a:ext>
            </a:extLst>
          </p:cNvPr>
          <p:cNvSpPr txBox="1"/>
          <p:nvPr/>
        </p:nvSpPr>
        <p:spPr>
          <a:xfrm>
            <a:off x="640973" y="1825853"/>
            <a:ext cx="488576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baseline="30000" dirty="0">
                <a:effectLst/>
                <a:latin typeface="Roboto" panose="02000000000000000000" pitchFamily="2" charset="0"/>
              </a:rPr>
              <a:t>19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Assim me disse o Senhor : Vai, põe-te à porta dos filhos do povo, pela qual entram e saem os reis de Judá, como também a todas as portas de Jerusalém,</a:t>
            </a:r>
            <a:br>
              <a:rPr lang="pt-BR" sz="1600" dirty="0"/>
            </a:br>
            <a:r>
              <a:rPr lang="pt-BR" sz="1600" baseline="30000" dirty="0"/>
              <a:t>20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e dize-lhes: Ouvi a palavra do Senhor , vós, reis de Judá, e todo o Judá, e todos os moradores de Jerusalém que entrais por estas portas.</a:t>
            </a:r>
            <a:br>
              <a:rPr lang="pt-BR" sz="1600" dirty="0"/>
            </a:br>
            <a:r>
              <a:rPr lang="pt-BR" sz="1600" baseline="30000" dirty="0"/>
              <a:t>21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Assim diz o Senhor : Guardai-vos por amor da vossa alma, não carregueis cargas no dia de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nem as introduzais pelas portas de Jerusalém;</a:t>
            </a:r>
            <a:br>
              <a:rPr lang="pt-BR" sz="1600" dirty="0"/>
            </a:br>
            <a:r>
              <a:rPr lang="pt-BR" sz="1600" baseline="30000" dirty="0">
                <a:solidFill>
                  <a:srgbClr val="FFC000"/>
                </a:solidFill>
              </a:rPr>
              <a:t>22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não tireis cargas de vossa casa no dia de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, nem façais obra alguma; antes, santificai o dia de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, como ordenei a vossos pais.</a:t>
            </a:r>
            <a:br>
              <a:rPr lang="pt-BR" sz="1600" dirty="0"/>
            </a:br>
            <a:r>
              <a:rPr lang="pt-BR" sz="1600" baseline="30000" dirty="0"/>
              <a:t>23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Mas não atenderam, não inclinaram os ouvidos; antes, endureceram a cerviz, para não me ouvirem, para não receberem disciplina.</a:t>
            </a:r>
            <a:endParaRPr lang="pt-BR" sz="16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AB2E2DC-BF02-6BEB-3BC8-1FC39E75C5DD}"/>
              </a:ext>
            </a:extLst>
          </p:cNvPr>
          <p:cNvSpPr txBox="1"/>
          <p:nvPr/>
        </p:nvSpPr>
        <p:spPr>
          <a:xfrm>
            <a:off x="6665261" y="948690"/>
            <a:ext cx="5060574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baseline="30000" dirty="0">
                <a:effectLst/>
                <a:latin typeface="Roboto" panose="02000000000000000000" pitchFamily="2" charset="0"/>
              </a:rPr>
              <a:t>24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Se, deveras, me ouvirdes, diz o Senhor , não introduzindo cargas pelas portas desta cidade no dia de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e santificardes o dia de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não fazendo nele obra alguma,</a:t>
            </a:r>
            <a:br>
              <a:rPr lang="pt-BR" sz="1600" dirty="0"/>
            </a:br>
            <a:r>
              <a:rPr lang="pt-BR" sz="1600" baseline="30000" dirty="0"/>
              <a:t>25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então, pelas portas desta cidade entrarão reis e príncipes, que se assentarão no trono de Davi, andando em carros e montados em cavalos, eles e seus príncipes, os homens de Judá e os moradores de Jerusalém; e esta cidade será para sempre habitada.</a:t>
            </a:r>
            <a:br>
              <a:rPr lang="pt-BR" sz="1600" dirty="0"/>
            </a:br>
            <a:r>
              <a:rPr lang="pt-BR" sz="1600" baseline="30000" dirty="0"/>
              <a:t>26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Virão das cidades de Judá e dos contornos de Jerusalém, da terra de Benjamim, das planícies, das montanhas e do Sul, trazendo holocaustos, sacrifícios, ofertas de manjares e incenso, oferecendo igualmente sacrifícios de ações de graças na Casa do Senhor .</a:t>
            </a:r>
            <a:br>
              <a:rPr lang="pt-BR" sz="1600" dirty="0"/>
            </a:br>
            <a:r>
              <a:rPr lang="pt-BR" sz="1600" baseline="30000" dirty="0"/>
              <a:t>27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Mas, se não me ouvirdes, e, por isso, não santificardes o dia de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e carregardes alguma carga, quando entrardes pelas portas de Jerusalém no dia de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então, acenderei fogo nas suas portas, o qual consumirá os palácios de Jerusalém e não se apagará.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Jeremias 17:19-27</a:t>
            </a:r>
            <a:endParaRPr lang="pt-BR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1372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E AS ADVERTÊNCIAS PROFÉTICAS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2474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 PALAVRA DE EZEQUIEL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F16C1B-ACC3-9245-9FE7-DE1298F2A1FA}"/>
              </a:ext>
            </a:extLst>
          </p:cNvPr>
          <p:cNvSpPr txBox="1"/>
          <p:nvPr/>
        </p:nvSpPr>
        <p:spPr>
          <a:xfrm>
            <a:off x="640973" y="1825853"/>
            <a:ext cx="488576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baseline="30000" dirty="0">
                <a:effectLst/>
                <a:latin typeface="Roboto" panose="02000000000000000000" pitchFamily="2" charset="0"/>
              </a:rPr>
              <a:t>10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Tirei-os da terra do Egito e os levei para o deserto.</a:t>
            </a:r>
            <a:br>
              <a:rPr lang="pt-BR" sz="1600" dirty="0"/>
            </a:br>
            <a:r>
              <a:rPr lang="pt-BR" sz="1600" baseline="30000" dirty="0"/>
              <a:t>11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Dei-lhes os meus estatutos e lhes fiz conhecer os meus juízos, os quais, cumprindo-os o homem, viverá por eles.</a:t>
            </a:r>
            <a:br>
              <a:rPr lang="pt-BR" sz="1600" dirty="0"/>
            </a:br>
            <a:r>
              <a:rPr lang="pt-BR" sz="1600" baseline="30000" dirty="0"/>
              <a:t>12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Também lhes dei os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meus sábados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para servirem de sinal entre mim e eles, para que soubessem que eu sou o Senhor que os santifica.</a:t>
            </a:r>
            <a:br>
              <a:rPr lang="pt-BR" sz="1600" dirty="0"/>
            </a:br>
            <a:r>
              <a:rPr lang="pt-BR" sz="1600" baseline="30000" dirty="0"/>
              <a:t>13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Mas a casa de Israel se rebelou contra mim no deserto, não andando nos meus estatutos e rejeitando os meus juízos, os quais, cumprindo-os o homem, viverá por eles; e profanaram grandemente os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meus sábados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 Então, eu disse que derramaria sobre eles o meu furor no deserto, para os consumir.</a:t>
            </a:r>
            <a:br>
              <a:rPr lang="pt-BR" sz="1600" dirty="0"/>
            </a:br>
            <a:r>
              <a:rPr lang="pt-BR" sz="1600" baseline="30000" dirty="0"/>
              <a:t>14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O que fiz, porém, foi por amor do meu nome, para que não fosse profanado diante das nações perante as quais os fiz sair.</a:t>
            </a:r>
            <a:endParaRPr lang="pt-BR" sz="16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76DF8E5-1975-5657-BAA3-9C128875B21F}"/>
              </a:ext>
            </a:extLst>
          </p:cNvPr>
          <p:cNvSpPr txBox="1"/>
          <p:nvPr/>
        </p:nvSpPr>
        <p:spPr>
          <a:xfrm>
            <a:off x="6665261" y="1825853"/>
            <a:ext cx="501463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baseline="30000" dirty="0">
                <a:effectLst/>
                <a:latin typeface="Roboto" panose="02000000000000000000" pitchFamily="2" charset="0"/>
              </a:rPr>
              <a:t>15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Demais, levantei-lhes no deserto a mão e jurei não deixá-los entrar na terra que lhes tinha dado, a qual mana leite e mel, coroa de todas as terras.</a:t>
            </a:r>
            <a:br>
              <a:rPr lang="pt-BR" sz="1600" dirty="0"/>
            </a:br>
            <a:r>
              <a:rPr lang="pt-BR" sz="1600" baseline="30000" dirty="0"/>
              <a:t>16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Porque rejeitaram os meus juízos, e não andaram nos meus estatutos, e profanaram os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meus sábados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pois o seu coração andava após os seus ídolos.</a:t>
            </a:r>
            <a:br>
              <a:rPr lang="pt-BR" sz="1600" dirty="0"/>
            </a:br>
            <a:r>
              <a:rPr lang="pt-BR" sz="1600" baseline="30000" dirty="0"/>
              <a:t>17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Não obstante, os meus olhos lhes perdoaram, e eu não os destruí, nem os consumi de todo no deserto.</a:t>
            </a:r>
            <a:br>
              <a:rPr lang="pt-BR" sz="1600" dirty="0"/>
            </a:br>
            <a:r>
              <a:rPr lang="pt-BR" sz="1600" baseline="30000" dirty="0"/>
              <a:t>18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Mas disse eu a seus filhos no deserto: Não andeis nos estatutos de vossos pais, nem guardeis os seus juízos, nem vos contamineis com os seus ídolos.</a:t>
            </a:r>
            <a:br>
              <a:rPr lang="pt-BR" sz="1600" dirty="0"/>
            </a:br>
            <a:r>
              <a:rPr lang="pt-BR" sz="1600" baseline="30000" dirty="0"/>
              <a:t>19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Eu sou o Senhor , vosso Deus; andai nos meus estatutos, e guardai os meus juízos, e praticai-os;</a:t>
            </a:r>
            <a:br>
              <a:rPr lang="pt-BR" sz="1600" dirty="0">
                <a:solidFill>
                  <a:srgbClr val="FFC000"/>
                </a:solidFill>
              </a:rPr>
            </a:br>
            <a:r>
              <a:rPr lang="pt-BR" sz="1600" baseline="30000" dirty="0">
                <a:solidFill>
                  <a:srgbClr val="FFC000"/>
                </a:solidFill>
              </a:rPr>
              <a:t>20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santificai os </a:t>
            </a:r>
            <a:r>
              <a:rPr lang="pt-BR" sz="1600" b="0" i="0" dirty="0">
                <a:solidFill>
                  <a:srgbClr val="92D050"/>
                </a:solidFill>
                <a:effectLst/>
                <a:latin typeface="Roboto" panose="02000000000000000000" pitchFamily="2" charset="0"/>
              </a:rPr>
              <a:t>meus sábados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, pois servirão de sinal entre mim e vós, para que saibais que eu sou o Senhor , vosso Deus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Ezequiel 20:10-2</a:t>
            </a: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0</a:t>
            </a:r>
            <a:endParaRPr lang="pt-BR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0025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E AS ADVERTÊNCIAS PROFÉTICAS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2474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 PALAVRA DE EZEQUIEL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F16C1B-ACC3-9245-9FE7-DE1298F2A1FA}"/>
              </a:ext>
            </a:extLst>
          </p:cNvPr>
          <p:cNvSpPr txBox="1"/>
          <p:nvPr/>
        </p:nvSpPr>
        <p:spPr>
          <a:xfrm>
            <a:off x="640973" y="1825853"/>
            <a:ext cx="488576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baseline="30000" dirty="0">
                <a:effectLst/>
                <a:latin typeface="Roboto" panose="02000000000000000000" pitchFamily="2" charset="0"/>
              </a:rPr>
              <a:t>21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Mas também os filhos se rebelaram contra mim e não andaram nos meus estatutos, nem guardaram os meus juízos, os quais, cumprindo-os o homem, viverá por eles; antes, profanaram os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meus sábados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 Então, eu disse que derramaria sobre eles o meu furor, para cumprir contra eles a minha ira no deserto.</a:t>
            </a:r>
            <a:br>
              <a:rPr lang="pt-BR" sz="1600" dirty="0"/>
            </a:br>
            <a:r>
              <a:rPr lang="pt-BR" sz="1600" baseline="30000" dirty="0"/>
              <a:t>22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Mas detive a mão e o fiz por amor do meu nome, para que não fosse profanado diante das nações perante as quais os fiz sair.</a:t>
            </a:r>
            <a:br>
              <a:rPr lang="pt-BR" sz="1600" dirty="0"/>
            </a:br>
            <a:r>
              <a:rPr lang="pt-BR" sz="1600" baseline="30000" dirty="0"/>
              <a:t>23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Também levantei-lhes no deserto a mão e jurei espalhá-los entre as nações e derramá-los pelas terras;</a:t>
            </a:r>
            <a:br>
              <a:rPr lang="pt-BR" sz="1600" dirty="0"/>
            </a:br>
            <a:r>
              <a:rPr lang="pt-BR" sz="1600" baseline="30000" dirty="0"/>
              <a:t>24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porque não executaram os meus juízos, rejeitaram os meus estatutos, profanaram os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meus sábados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e os seus olhos se iam após os ídolos de seus pais;</a:t>
            </a:r>
            <a:br>
              <a:rPr lang="pt-BR" sz="1600" dirty="0"/>
            </a:br>
            <a:endParaRPr lang="pt-BR" sz="16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60C70CA-0130-9003-7F67-9FA2BE101125}"/>
              </a:ext>
            </a:extLst>
          </p:cNvPr>
          <p:cNvSpPr txBox="1"/>
          <p:nvPr/>
        </p:nvSpPr>
        <p:spPr>
          <a:xfrm>
            <a:off x="6665261" y="1822906"/>
            <a:ext cx="488576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baseline="30000" dirty="0">
                <a:effectLst/>
                <a:latin typeface="Roboto" panose="02000000000000000000" pitchFamily="2" charset="0"/>
              </a:rPr>
              <a:t>25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pelo que também lhes dei estatutos que não eram bons e juízos pelos quais não haviam de viver;</a:t>
            </a:r>
            <a:br>
              <a:rPr lang="pt-BR" sz="1600" dirty="0"/>
            </a:br>
            <a:r>
              <a:rPr lang="pt-BR" sz="1600" baseline="30000" dirty="0"/>
              <a:t>26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e permiti que eles se contaminassem com seus dons sacrificiais, como quando queimavam tudo o que abre a madre, para horrorizá-los, a fim de que soubessem que eu sou o Senhor .</a:t>
            </a:r>
            <a:br>
              <a:rPr lang="pt-BR" sz="1600" dirty="0"/>
            </a:br>
            <a:r>
              <a:rPr lang="pt-BR" sz="1600" baseline="30000" dirty="0"/>
              <a:t>27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Portanto, fala à casa de Israel, ó filho do homem, e dize-lhes: Assim diz o Senhor Deus: Ainda nisto me blasfemaram vossos pais e transgrediram contra mim.</a:t>
            </a:r>
            <a:br>
              <a:rPr lang="pt-BR" sz="1600" dirty="0"/>
            </a:br>
            <a:br>
              <a:rPr lang="pt-BR" sz="1600" dirty="0">
                <a:solidFill>
                  <a:srgbClr val="00B0F0"/>
                </a:solidFill>
              </a:rPr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Ezequiel 20:21-27</a:t>
            </a:r>
            <a:endParaRPr lang="pt-BR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311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E AS ADVERTÊNCIAS PROFÉTICAS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8E036EF9-7D02-9E09-7891-EBA3269C9639}"/>
              </a:ext>
            </a:extLst>
          </p:cNvPr>
          <p:cNvCxnSpPr/>
          <p:nvPr/>
        </p:nvCxnSpPr>
        <p:spPr>
          <a:xfrm>
            <a:off x="1129552" y="5223118"/>
            <a:ext cx="950707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 8">
            <a:extLst>
              <a:ext uri="{FF2B5EF4-FFF2-40B4-BE49-F238E27FC236}">
                <a16:creationId xmlns:a16="http://schemas.microsoft.com/office/drawing/2014/main" id="{33998B37-507C-D7B6-A418-47D7730E23BF}"/>
              </a:ext>
            </a:extLst>
          </p:cNvPr>
          <p:cNvSpPr/>
          <p:nvPr/>
        </p:nvSpPr>
        <p:spPr>
          <a:xfrm>
            <a:off x="640973" y="1251551"/>
            <a:ext cx="60136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ADVERTÊNCIAS PROFÉTICAS EM RELAÇÃO AO DIA DO SENHOR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53B4A40-786F-150E-3671-C48B7942A46F}"/>
              </a:ext>
            </a:extLst>
          </p:cNvPr>
          <p:cNvSpPr txBox="1"/>
          <p:nvPr/>
        </p:nvSpPr>
        <p:spPr>
          <a:xfrm>
            <a:off x="1573304" y="3665374"/>
            <a:ext cx="921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ISAÍAS</a:t>
            </a:r>
            <a:br>
              <a:rPr lang="pt-BR" dirty="0"/>
            </a:br>
            <a:r>
              <a:rPr lang="pt-BR" sz="1400" dirty="0"/>
              <a:t>(~700 </a:t>
            </a:r>
            <a:r>
              <a:rPr lang="pt-BR" sz="1400" dirty="0" err="1"/>
              <a:t>a.C</a:t>
            </a:r>
            <a:r>
              <a:rPr lang="pt-BR" sz="1400" dirty="0"/>
              <a:t>)</a:t>
            </a:r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7251E92-90A3-10C7-D689-EB983DF57DC0}"/>
              </a:ext>
            </a:extLst>
          </p:cNvPr>
          <p:cNvSpPr txBox="1"/>
          <p:nvPr/>
        </p:nvSpPr>
        <p:spPr>
          <a:xfrm>
            <a:off x="3682170" y="3665374"/>
            <a:ext cx="11015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JEREMIAS</a:t>
            </a:r>
            <a:br>
              <a:rPr lang="pt-BR" dirty="0"/>
            </a:br>
            <a:r>
              <a:rPr lang="pt-BR" sz="1400" dirty="0"/>
              <a:t>(~600 </a:t>
            </a:r>
            <a:r>
              <a:rPr lang="pt-BR" sz="1400" dirty="0" err="1"/>
              <a:t>a.C</a:t>
            </a:r>
            <a:r>
              <a:rPr lang="pt-BR" sz="1400" dirty="0"/>
              <a:t>)</a:t>
            </a:r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BC01ACE-858A-549B-6876-902C2D757B1F}"/>
              </a:ext>
            </a:extLst>
          </p:cNvPr>
          <p:cNvSpPr txBox="1"/>
          <p:nvPr/>
        </p:nvSpPr>
        <p:spPr>
          <a:xfrm>
            <a:off x="5883086" y="3665374"/>
            <a:ext cx="1082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EZEQUIEL</a:t>
            </a:r>
            <a:br>
              <a:rPr lang="pt-BR" dirty="0"/>
            </a:br>
            <a:r>
              <a:rPr lang="pt-BR" sz="1400" dirty="0"/>
              <a:t>(~500 </a:t>
            </a:r>
            <a:r>
              <a:rPr lang="pt-BR" sz="1400" dirty="0" err="1"/>
              <a:t>a.C</a:t>
            </a:r>
            <a:r>
              <a:rPr lang="pt-BR" dirty="0"/>
              <a:t>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67EE051-C60E-AB9F-48C6-A4FD6AF52219}"/>
              </a:ext>
            </a:extLst>
          </p:cNvPr>
          <p:cNvSpPr txBox="1"/>
          <p:nvPr/>
        </p:nvSpPr>
        <p:spPr>
          <a:xfrm>
            <a:off x="8756193" y="3662310"/>
            <a:ext cx="1051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NEEMIAS</a:t>
            </a:r>
            <a:br>
              <a:rPr lang="pt-BR" dirty="0"/>
            </a:br>
            <a:r>
              <a:rPr lang="pt-BR" sz="1400" dirty="0"/>
              <a:t>(~400 </a:t>
            </a:r>
            <a:r>
              <a:rPr lang="pt-BR" sz="1400" dirty="0" err="1"/>
              <a:t>a.C</a:t>
            </a:r>
            <a:r>
              <a:rPr lang="pt-BR" sz="1400" dirty="0"/>
              <a:t>)</a:t>
            </a:r>
            <a:endParaRPr lang="pt-BR" dirty="0"/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0760C1BA-C3CE-68B0-FAC0-8816D3ECB9D3}"/>
              </a:ext>
            </a:extLst>
          </p:cNvPr>
          <p:cNvCxnSpPr>
            <a:cxnSpLocks/>
          </p:cNvCxnSpPr>
          <p:nvPr/>
        </p:nvCxnSpPr>
        <p:spPr>
          <a:xfrm>
            <a:off x="1961360" y="4263894"/>
            <a:ext cx="0" cy="91440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5711A457-EB52-124F-EB73-8309D756E128}"/>
              </a:ext>
            </a:extLst>
          </p:cNvPr>
          <p:cNvCxnSpPr>
            <a:cxnSpLocks/>
          </p:cNvCxnSpPr>
          <p:nvPr/>
        </p:nvCxnSpPr>
        <p:spPr>
          <a:xfrm>
            <a:off x="4235535" y="4247085"/>
            <a:ext cx="0" cy="91440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C2E222B3-8AED-2C62-FD98-2FE8609943E6}"/>
              </a:ext>
            </a:extLst>
          </p:cNvPr>
          <p:cNvCxnSpPr>
            <a:cxnSpLocks/>
          </p:cNvCxnSpPr>
          <p:nvPr/>
        </p:nvCxnSpPr>
        <p:spPr>
          <a:xfrm>
            <a:off x="6422924" y="4263894"/>
            <a:ext cx="0" cy="91440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FA1A0679-2C7B-EEB7-2214-392030688D05}"/>
              </a:ext>
            </a:extLst>
          </p:cNvPr>
          <p:cNvCxnSpPr>
            <a:cxnSpLocks/>
          </p:cNvCxnSpPr>
          <p:nvPr/>
        </p:nvCxnSpPr>
        <p:spPr>
          <a:xfrm>
            <a:off x="9322480" y="4263894"/>
            <a:ext cx="0" cy="91440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tângulo 28">
            <a:extLst>
              <a:ext uri="{FF2B5EF4-FFF2-40B4-BE49-F238E27FC236}">
                <a16:creationId xmlns:a16="http://schemas.microsoft.com/office/drawing/2014/main" id="{BA67AB62-2298-9B93-859E-A4E00E93C4C8}"/>
              </a:ext>
            </a:extLst>
          </p:cNvPr>
          <p:cNvSpPr/>
          <p:nvPr/>
        </p:nvSpPr>
        <p:spPr>
          <a:xfrm>
            <a:off x="4917199" y="4704285"/>
            <a:ext cx="3350637" cy="102197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EXÍLIO BABILÔNICO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5386BECF-22F8-B87F-A655-872490F151EF}"/>
              </a:ext>
            </a:extLst>
          </p:cNvPr>
          <p:cNvSpPr txBox="1"/>
          <p:nvPr/>
        </p:nvSpPr>
        <p:spPr>
          <a:xfrm>
            <a:off x="640972" y="1887233"/>
            <a:ext cx="107128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/>
              <a:t>As principais advertências dos profetas enviados por Deus ao Seu povo, continham repreensões severas contra: </a:t>
            </a:r>
            <a:r>
              <a:rPr lang="pt-BR" sz="1800" dirty="0">
                <a:solidFill>
                  <a:srgbClr val="FFC000"/>
                </a:solidFill>
              </a:rPr>
              <a:t>idolatria e profanação do sábado</a:t>
            </a:r>
            <a:r>
              <a:rPr lang="pt-BR" sz="1800" dirty="0"/>
              <a:t>. O </a:t>
            </a:r>
            <a:r>
              <a:rPr lang="pt-BR" dirty="0"/>
              <a:t>teor destas mensagens revelam que aqueles que mesmo conhecendo a vontade do Senhor, deliberadamente se recusam a santificar o Dia do Senhor, não prestando a adoração devida a Deus no Seu santo dia, comete idolatria.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26635616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E AS ADVERTÊNCIAS PROFÉTICAS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2443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 PALAVRA DE NEEMIAS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F16C1B-ACC3-9245-9FE7-DE1298F2A1FA}"/>
              </a:ext>
            </a:extLst>
          </p:cNvPr>
          <p:cNvSpPr txBox="1"/>
          <p:nvPr/>
        </p:nvSpPr>
        <p:spPr>
          <a:xfrm>
            <a:off x="640973" y="1825853"/>
            <a:ext cx="488576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baseline="30000" dirty="0">
                <a:effectLst/>
                <a:latin typeface="Roboto" panose="02000000000000000000" pitchFamily="2" charset="0"/>
              </a:rPr>
              <a:t>29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firmemente aderiram a seus irmãos; seus nobres convieram, numa imprecação e num juramento, de que andariam na Lei de Deus, que foi dada por intermédio de Moisés, servo de Deus, de que guardariam e cumpririam todos os mandamentos do Senhor , nosso Deus, e os seus juízos e os seus estatutos;</a:t>
            </a:r>
            <a:br>
              <a:rPr lang="pt-BR" sz="1600" dirty="0"/>
            </a:br>
            <a:r>
              <a:rPr lang="pt-BR" sz="1600" baseline="30000" dirty="0"/>
              <a:t>30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de que não dariam as suas filhas aos povos da terra, nem tomariam as filhas deles para os seus filhos;</a:t>
            </a:r>
            <a:br>
              <a:rPr lang="pt-BR" sz="1600" dirty="0"/>
            </a:br>
            <a:r>
              <a:rPr lang="pt-BR" sz="1600" baseline="30000" dirty="0"/>
              <a:t>31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de que, trazendo os povos da terra no dia de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 qualquer mercadoria e qualquer cereal para venderem, nada comprariam deles no sábado, nem no dia santificado; e de que, no ano sétimo, abririam mão da colheita e de toda e qualquer cobrança.</a:t>
            </a:r>
            <a:br>
              <a:rPr lang="pt-BR" sz="1600" dirty="0"/>
            </a:b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Neemias 10:29-31</a:t>
            </a:r>
            <a:endParaRPr lang="pt-BR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4636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E AS ADVERTÊNCIAS PROFÉTICAS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2443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 PALAVRA DE NEEMIAS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F16C1B-ACC3-9245-9FE7-DE1298F2A1FA}"/>
              </a:ext>
            </a:extLst>
          </p:cNvPr>
          <p:cNvSpPr txBox="1"/>
          <p:nvPr/>
        </p:nvSpPr>
        <p:spPr>
          <a:xfrm>
            <a:off x="640973" y="1825853"/>
            <a:ext cx="488576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baseline="30000" dirty="0">
                <a:effectLst/>
                <a:latin typeface="Roboto" panose="02000000000000000000" pitchFamily="2" charset="0"/>
              </a:rPr>
              <a:t>15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Naqueles dias, vi em Judá os que pisavam lagares ao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 e traziam trigo que carregavam sobre jumentos; como também vinho, uvas e figos e toda sorte de cargas, que traziam a Jerusalém no dia de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; e protestei contra eles por venderem mantimentos neste dia.</a:t>
            </a:r>
            <a:br>
              <a:rPr lang="pt-BR" sz="1600" dirty="0"/>
            </a:br>
            <a:r>
              <a:rPr lang="pt-BR" sz="1600" baseline="30000" dirty="0"/>
              <a:t>16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Também habitavam em Jerusalém </a:t>
            </a:r>
            <a:r>
              <a:rPr lang="pt-BR" sz="1600" b="0" i="0" dirty="0" err="1">
                <a:effectLst/>
                <a:latin typeface="Roboto" panose="02000000000000000000" pitchFamily="2" charset="0"/>
              </a:rPr>
              <a:t>tírios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 que traziam peixes e toda sorte de mercadorias, que no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 vendiam aos filhos de Judá e em Jerusalém.</a:t>
            </a:r>
            <a:br>
              <a:rPr lang="pt-BR" sz="1600" dirty="0"/>
            </a:br>
            <a:r>
              <a:rPr lang="pt-BR" sz="1600" baseline="30000" dirty="0"/>
              <a:t>17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Contendi com os nobres de Judá e lhes disse: Que mal é este que fazeis, profanando o dia de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?</a:t>
            </a:r>
            <a:br>
              <a:rPr lang="pt-BR" sz="1600" dirty="0"/>
            </a:br>
            <a:r>
              <a:rPr lang="pt-BR" sz="1600" baseline="30000" dirty="0">
                <a:solidFill>
                  <a:srgbClr val="FFC000"/>
                </a:solidFill>
              </a:rPr>
              <a:t>18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Acaso, não fizeram vossos pais assim, e não trouxe o nosso Deus todo este mal sobre nós e sobre esta cidade? E vós ainda trazeis ira maior sobre Israel, profanando o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endParaRPr lang="pt-BR" sz="1600" dirty="0">
              <a:solidFill>
                <a:srgbClr val="00B0F0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76E56A2-1FF5-D0F1-1AEF-91BF6F22EF8F}"/>
              </a:ext>
            </a:extLst>
          </p:cNvPr>
          <p:cNvSpPr txBox="1"/>
          <p:nvPr/>
        </p:nvSpPr>
        <p:spPr>
          <a:xfrm>
            <a:off x="6665261" y="851337"/>
            <a:ext cx="4885766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baseline="30000" dirty="0">
                <a:effectLst/>
                <a:latin typeface="Roboto" panose="02000000000000000000" pitchFamily="2" charset="0"/>
              </a:rPr>
              <a:t>19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Dando já sombra as portas de Jerusalém antes do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ordenei que se fechassem; e determinei que não se abrissem, senão após o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; às portas coloquei alguns dos meus moços, para que nenhuma carga entrasse no dia de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r>
              <a:rPr lang="pt-BR" sz="1600" baseline="30000" dirty="0"/>
              <a:t>20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Então, os negociantes e os vendedores de toda sorte de mercadorias pernoitaram fora de Jerusalém, uma ou duas vezes.</a:t>
            </a:r>
            <a:br>
              <a:rPr lang="pt-BR" sz="1600" dirty="0"/>
            </a:br>
            <a:r>
              <a:rPr lang="pt-BR" sz="1600" baseline="30000" dirty="0"/>
              <a:t>21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Protestei, pois, contra eles e lhes disse: Por que passais a noite defronte do muro? Se outra vez o fizerdes, lançarei mão sobre vós. Daí em diante não tornaram a vir no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r>
              <a:rPr lang="pt-BR" sz="1600" baseline="30000" dirty="0"/>
              <a:t>22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Também mandei aos levitas que se purificassem e viessem guardar as portas, para santificar o dia de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sábado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 Também nisto, Deus meu, lembra-te de mim; e perdoa-me segundo a abundância da tua misericórdia.</a:t>
            </a:r>
            <a:br>
              <a:rPr lang="pt-BR" sz="1600" dirty="0"/>
            </a:br>
            <a:r>
              <a:rPr lang="pt-BR" sz="1600" baseline="30000" dirty="0"/>
              <a:t>23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Vi também, naqueles dias, que judeus haviam casado com mulheres </a:t>
            </a:r>
            <a:r>
              <a:rPr lang="pt-BR" sz="1600" b="0" i="0" dirty="0" err="1">
                <a:effectLst/>
                <a:latin typeface="Roboto" panose="02000000000000000000" pitchFamily="2" charset="0"/>
              </a:rPr>
              <a:t>asdoditas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</a:t>
            </a:r>
            <a:r>
              <a:rPr lang="pt-BR" sz="1600" b="0" i="0" dirty="0" err="1">
                <a:effectLst/>
                <a:latin typeface="Roboto" panose="02000000000000000000" pitchFamily="2" charset="0"/>
              </a:rPr>
              <a:t>amonitas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 e moabitas.</a:t>
            </a:r>
            <a:br>
              <a:rPr lang="pt-BR" sz="1600" dirty="0"/>
            </a:br>
            <a:r>
              <a:rPr lang="pt-BR" sz="1600" baseline="30000" dirty="0"/>
              <a:t>24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Seus filhos falavam meio </a:t>
            </a:r>
            <a:r>
              <a:rPr lang="pt-BR" sz="1600" b="0" i="0" dirty="0" err="1">
                <a:effectLst/>
                <a:latin typeface="Roboto" panose="02000000000000000000" pitchFamily="2" charset="0"/>
              </a:rPr>
              <a:t>asdodita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 e não sabiam falar judaico, mas a língua de seu respectivo povo.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Neemias 13:15-24</a:t>
            </a:r>
            <a:endParaRPr lang="pt-BR" sz="1600" dirty="0">
              <a:solidFill>
                <a:srgbClr val="00B0F0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557BDCD-E800-F680-E306-1B0628A03B10}"/>
              </a:ext>
            </a:extLst>
          </p:cNvPr>
          <p:cNvSpPr txBox="1"/>
          <p:nvPr/>
        </p:nvSpPr>
        <p:spPr>
          <a:xfrm>
            <a:off x="11367247" y="842111"/>
            <a:ext cx="88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3"/>
                </a:solidFill>
              </a:rPr>
              <a:t>Lv</a:t>
            </a:r>
            <a:r>
              <a:rPr lang="pt-BR" sz="1400" dirty="0">
                <a:solidFill>
                  <a:schemeClr val="accent3"/>
                </a:solidFill>
              </a:rPr>
              <a:t> 23.32</a:t>
            </a:r>
            <a:br>
              <a:rPr lang="pt-BR" sz="1400" dirty="0">
                <a:solidFill>
                  <a:schemeClr val="accent3"/>
                </a:solidFill>
              </a:rPr>
            </a:br>
            <a:r>
              <a:rPr lang="pt-BR" sz="1400" dirty="0">
                <a:solidFill>
                  <a:schemeClr val="accent3"/>
                </a:solidFill>
              </a:rPr>
              <a:t>(</a:t>
            </a:r>
            <a:r>
              <a:rPr lang="pt-BR" sz="1400" dirty="0" err="1">
                <a:solidFill>
                  <a:schemeClr val="accent3"/>
                </a:solidFill>
              </a:rPr>
              <a:t>Gn</a:t>
            </a:r>
            <a:r>
              <a:rPr lang="pt-BR" sz="1400" dirty="0">
                <a:solidFill>
                  <a:schemeClr val="accent3"/>
                </a:solidFill>
              </a:rPr>
              <a:t> 1.5)</a:t>
            </a:r>
          </a:p>
        </p:txBody>
      </p:sp>
    </p:spTree>
    <p:extLst>
      <p:ext uri="{BB962C8B-B14F-4D97-AF65-F5344CB8AC3E}">
        <p14:creationId xmlns:p14="http://schemas.microsoft.com/office/powerpoint/2010/main" val="29141726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E A FORMAÇÃO DO POVO DE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70C15FA-BDCB-242A-513A-8CD527AE96B9}"/>
              </a:ext>
            </a:extLst>
          </p:cNvPr>
          <p:cNvSpPr txBox="1"/>
          <p:nvPr/>
        </p:nvSpPr>
        <p:spPr>
          <a:xfrm>
            <a:off x="632691" y="2393240"/>
            <a:ext cx="1072110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O Dia do Senhor como memorial da criação </a:t>
            </a:r>
            <a:r>
              <a:rPr lang="pt-BR" sz="1600" dirty="0">
                <a:solidFill>
                  <a:schemeClr val="accent3"/>
                </a:solidFill>
              </a:rPr>
              <a:t>(</a:t>
            </a:r>
            <a:r>
              <a:rPr lang="pt-BR" sz="1600" dirty="0" err="1">
                <a:solidFill>
                  <a:schemeClr val="accent3"/>
                </a:solidFill>
              </a:rPr>
              <a:t>Ex</a:t>
            </a:r>
            <a:r>
              <a:rPr lang="pt-BR" sz="1600" dirty="0">
                <a:solidFill>
                  <a:schemeClr val="accent3"/>
                </a:solidFill>
              </a:rPr>
              <a:t> 20.11)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O Dia do Senhor como memorial da redenção </a:t>
            </a:r>
            <a:r>
              <a:rPr lang="pt-BR" sz="1600" dirty="0">
                <a:solidFill>
                  <a:schemeClr val="accent3"/>
                </a:solidFill>
              </a:rPr>
              <a:t>(</a:t>
            </a:r>
            <a:r>
              <a:rPr lang="pt-BR" sz="1600" dirty="0" err="1">
                <a:solidFill>
                  <a:schemeClr val="accent3"/>
                </a:solidFill>
              </a:rPr>
              <a:t>Dt</a:t>
            </a:r>
            <a:r>
              <a:rPr lang="pt-BR" sz="1600" dirty="0">
                <a:solidFill>
                  <a:schemeClr val="accent3"/>
                </a:solidFill>
              </a:rPr>
              <a:t> 5.15)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O sábado do Senhor </a:t>
            </a:r>
            <a:r>
              <a:rPr lang="pt-BR" sz="1600" dirty="0">
                <a:solidFill>
                  <a:schemeClr val="accent3"/>
                </a:solidFill>
              </a:rPr>
              <a:t>(</a:t>
            </a:r>
            <a:r>
              <a:rPr lang="pt-BR" sz="1600" dirty="0" err="1">
                <a:solidFill>
                  <a:schemeClr val="accent3"/>
                </a:solidFill>
              </a:rPr>
              <a:t>Ex</a:t>
            </a:r>
            <a:r>
              <a:rPr lang="pt-BR" sz="1600" dirty="0">
                <a:solidFill>
                  <a:schemeClr val="accent3"/>
                </a:solidFill>
              </a:rPr>
              <a:t> 20.10; </a:t>
            </a:r>
            <a:r>
              <a:rPr lang="pt-BR" sz="1600" dirty="0" err="1">
                <a:solidFill>
                  <a:schemeClr val="accent3"/>
                </a:solidFill>
              </a:rPr>
              <a:t>Lv</a:t>
            </a:r>
            <a:r>
              <a:rPr lang="pt-BR" sz="1600" dirty="0">
                <a:solidFill>
                  <a:schemeClr val="accent3"/>
                </a:solidFill>
              </a:rPr>
              <a:t> 23.3; Ne 9.14)</a:t>
            </a:r>
            <a:endParaRPr lang="pt-BR" sz="2000" dirty="0">
              <a:solidFill>
                <a:schemeClr val="accent3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Os sábados do povo de Deus </a:t>
            </a:r>
            <a:r>
              <a:rPr lang="pt-BR" sz="1600" dirty="0">
                <a:solidFill>
                  <a:schemeClr val="accent3"/>
                </a:solidFill>
              </a:rPr>
              <a:t>(</a:t>
            </a:r>
            <a:r>
              <a:rPr lang="pt-BR" sz="1600" dirty="0" err="1">
                <a:solidFill>
                  <a:schemeClr val="accent3"/>
                </a:solidFill>
              </a:rPr>
              <a:t>Lv</a:t>
            </a:r>
            <a:r>
              <a:rPr lang="pt-BR" sz="1600" dirty="0">
                <a:solidFill>
                  <a:schemeClr val="accent3"/>
                </a:solidFill>
              </a:rPr>
              <a:t> 23.4,37)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As diferenças entre o sábado do Senhor e do povo de Deus </a:t>
            </a:r>
            <a:r>
              <a:rPr lang="pt-BR" sz="1600" dirty="0">
                <a:solidFill>
                  <a:schemeClr val="accent3"/>
                </a:solidFill>
              </a:rPr>
              <a:t>(Os 2.11; </a:t>
            </a:r>
            <a:r>
              <a:rPr lang="pt-BR" sz="1600" dirty="0" err="1">
                <a:solidFill>
                  <a:schemeClr val="accent3"/>
                </a:solidFill>
              </a:rPr>
              <a:t>Is</a:t>
            </a:r>
            <a:r>
              <a:rPr lang="pt-BR" sz="1600" dirty="0">
                <a:solidFill>
                  <a:schemeClr val="accent3"/>
                </a:solidFill>
              </a:rPr>
              <a:t> 1.13; 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A advertência dos profetas sobre a profanação do Dia do Senhor </a:t>
            </a:r>
            <a:r>
              <a:rPr lang="pt-BR" sz="1600" dirty="0">
                <a:solidFill>
                  <a:schemeClr val="accent3"/>
                </a:solidFill>
              </a:rPr>
              <a:t>(Jr 17.19-27; </a:t>
            </a:r>
            <a:r>
              <a:rPr lang="pt-BR" sz="1600" dirty="0" err="1">
                <a:solidFill>
                  <a:schemeClr val="accent3"/>
                </a:solidFill>
              </a:rPr>
              <a:t>Ez</a:t>
            </a:r>
            <a:r>
              <a:rPr lang="pt-BR" sz="1600" dirty="0">
                <a:solidFill>
                  <a:schemeClr val="accent3"/>
                </a:solidFill>
              </a:rPr>
              <a:t> 20.10-27; </a:t>
            </a:r>
            <a:r>
              <a:rPr lang="pt-BR" sz="1600" dirty="0" err="1">
                <a:solidFill>
                  <a:schemeClr val="accent3"/>
                </a:solidFill>
              </a:rPr>
              <a:t>Nm</a:t>
            </a:r>
            <a:r>
              <a:rPr lang="pt-BR" sz="1600" dirty="0">
                <a:solidFill>
                  <a:schemeClr val="accent3"/>
                </a:solidFill>
              </a:rPr>
              <a:t> 13.15-24)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000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51E080F-9174-5F96-409D-84FF7790C8BE}"/>
              </a:ext>
            </a:extLst>
          </p:cNvPr>
          <p:cNvSpPr/>
          <p:nvPr/>
        </p:nvSpPr>
        <p:spPr>
          <a:xfrm>
            <a:off x="640973" y="1950150"/>
            <a:ext cx="30642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RECAPITULANDO O ESTUDO</a:t>
            </a:r>
          </a:p>
        </p:txBody>
      </p:sp>
    </p:spTree>
    <p:extLst>
      <p:ext uri="{BB962C8B-B14F-4D97-AF65-F5344CB8AC3E}">
        <p14:creationId xmlns:p14="http://schemas.microsoft.com/office/powerpoint/2010/main" val="9995369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10399062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COMO SINAL E ADVERTÊNCIA PROFÉTICA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70C15FA-BDCB-242A-513A-8CD527AE96B9}"/>
              </a:ext>
            </a:extLst>
          </p:cNvPr>
          <p:cNvSpPr txBox="1"/>
          <p:nvPr/>
        </p:nvSpPr>
        <p:spPr>
          <a:xfrm>
            <a:off x="640973" y="1248366"/>
            <a:ext cx="1072110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O dia do Senhor, o sábado, foi dado ao povo de Deus como sinal distinto entre Deus e seu povo, de modo que o Senhor que santificou o sétimo dia na criação para uso santo, também santificou um povo para ser santo.</a:t>
            </a:r>
          </a:p>
          <a:p>
            <a:endParaRPr lang="pt-BR" sz="2000" dirty="0"/>
          </a:p>
          <a:p>
            <a:r>
              <a:rPr lang="pt-BR" sz="2000" dirty="0"/>
              <a:t>Santificando o Dia do Senhor conforme o preceito e Lei de Deus, o povo estaria testemunhando diante de todas as nações e povos, que eles serviam ao Deus verdadeiro, o Deus Criador e Deus Redentor.</a:t>
            </a:r>
          </a:p>
          <a:p>
            <a:endParaRPr lang="pt-BR" sz="2000" dirty="0"/>
          </a:p>
          <a:p>
            <a:r>
              <a:rPr lang="pt-BR" sz="2000" dirty="0"/>
              <a:t>Ao santificarem este dia e chama-lo de sábado deleitoso, o povo de Deus, desfrutaria das bençãos divinas que repousam sobre este dia. Por outro lado, transgredir a ordem de Deus, abertamente profanar o santo dia do Senhor como demonstração de rebelião, resultaria em maldição. </a:t>
            </a:r>
          </a:p>
          <a:p>
            <a:endParaRPr lang="pt-BR" sz="2000" dirty="0"/>
          </a:p>
          <a:p>
            <a:r>
              <a:rPr lang="pt-BR" sz="2000" dirty="0">
                <a:solidFill>
                  <a:srgbClr val="FFC000"/>
                </a:solidFill>
              </a:rPr>
              <a:t>O dia do Senhor é um sinal, um selo, que identifica aqueles que ouvem a voz do Senhor e pertencem a Ele, decidindo andar nos estatutos, preceitos e mandamentos de Deus pelos quais todo homem viverá</a:t>
            </a:r>
            <a:r>
              <a:rPr lang="pt-BR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110814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C505B3F2-8473-5009-9523-B3A2C3D33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27" y="852742"/>
            <a:ext cx="5152516" cy="5152516"/>
          </a:xfrm>
          <a:prstGeom prst="rect">
            <a:avLst/>
          </a:prstGeom>
        </p:spPr>
      </p:pic>
      <p:sp>
        <p:nvSpPr>
          <p:cNvPr id="2" name="Espaço Reservado para Conteúdo 8">
            <a:extLst>
              <a:ext uri="{FF2B5EF4-FFF2-40B4-BE49-F238E27FC236}">
                <a16:creationId xmlns:a16="http://schemas.microsoft.com/office/drawing/2014/main" id="{F366B5F2-DC69-13E8-BE33-29296E18D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2743" y="2811791"/>
            <a:ext cx="10712827" cy="20432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05/05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na criação e formação de um povo</a:t>
            </a:r>
          </a:p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12/05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como sinal e advertência profética</a:t>
            </a:r>
          </a:p>
          <a:p>
            <a:pPr marL="0" indent="0">
              <a:buNone/>
            </a:pPr>
            <a:r>
              <a:rPr lang="pt-BR" sz="1800" b="1" dirty="0">
                <a:solidFill>
                  <a:schemeClr val="accent2"/>
                </a:solidFill>
              </a:rPr>
              <a:t>19/05</a:t>
            </a:r>
            <a:r>
              <a:rPr lang="pt-BR" sz="1800" dirty="0">
                <a:solidFill>
                  <a:schemeClr val="accent2"/>
                </a:solidFill>
              </a:rPr>
              <a:t> – O dia do Senhor no contexto dos Evangelhos</a:t>
            </a:r>
          </a:p>
          <a:p>
            <a:pPr marL="0" indent="0">
              <a:buNone/>
            </a:pPr>
            <a:r>
              <a:rPr lang="pt-BR" sz="1800" b="1" dirty="0">
                <a:solidFill>
                  <a:schemeClr val="accent2"/>
                </a:solidFill>
              </a:rPr>
              <a:t>26/05</a:t>
            </a:r>
            <a:r>
              <a:rPr lang="pt-BR" sz="1800" dirty="0">
                <a:solidFill>
                  <a:schemeClr val="accent2"/>
                </a:solidFill>
              </a:rPr>
              <a:t> – O dia do Senhor na igreja primitiva até a apostasia</a:t>
            </a:r>
          </a:p>
          <a:p>
            <a:pPr marL="0" indent="0">
              <a:buNone/>
            </a:pPr>
            <a:r>
              <a:rPr lang="pt-BR" sz="1800" b="1" dirty="0">
                <a:solidFill>
                  <a:schemeClr val="accent2"/>
                </a:solidFill>
              </a:rPr>
              <a:t>02/06</a:t>
            </a:r>
            <a:r>
              <a:rPr lang="pt-BR" sz="1800" dirty="0">
                <a:solidFill>
                  <a:schemeClr val="accent2"/>
                </a:solidFill>
              </a:rPr>
              <a:t> – O dia do Senhor na reforma e na escatologia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8AFA7EE-1B6C-E6D0-91DC-A3BD4F717904}"/>
              </a:ext>
            </a:extLst>
          </p:cNvPr>
          <p:cNvSpPr txBox="1"/>
          <p:nvPr/>
        </p:nvSpPr>
        <p:spPr>
          <a:xfrm>
            <a:off x="5482743" y="2039285"/>
            <a:ext cx="2178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1809310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855</TotalTime>
  <Words>4179</Words>
  <Application>Microsoft Macintosh PowerPoint</Application>
  <PresentationFormat>Widescreen</PresentationFormat>
  <Paragraphs>207</Paragraphs>
  <Slides>26</Slides>
  <Notes>21</Notes>
  <HiddenSlides>1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Corbel</vt:lpstr>
      <vt:lpstr>Roboto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49</cp:revision>
  <dcterms:created xsi:type="dcterms:W3CDTF">2023-04-28T20:08:42Z</dcterms:created>
  <dcterms:modified xsi:type="dcterms:W3CDTF">2023-05-12T22:54:58Z</dcterms:modified>
</cp:coreProperties>
</file>