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3"/>
  </p:notesMasterIdLst>
  <p:sldIdLst>
    <p:sldId id="256" r:id="rId2"/>
    <p:sldId id="257" r:id="rId3"/>
    <p:sldId id="259" r:id="rId4"/>
    <p:sldId id="261" r:id="rId5"/>
    <p:sldId id="500" r:id="rId6"/>
    <p:sldId id="533" r:id="rId7"/>
    <p:sldId id="534" r:id="rId8"/>
    <p:sldId id="532" r:id="rId9"/>
    <p:sldId id="520" r:id="rId10"/>
    <p:sldId id="538" r:id="rId11"/>
    <p:sldId id="541" r:id="rId12"/>
    <p:sldId id="535" r:id="rId13"/>
    <p:sldId id="537" r:id="rId14"/>
    <p:sldId id="539" r:id="rId15"/>
    <p:sldId id="540" r:id="rId16"/>
    <p:sldId id="542" r:id="rId17"/>
    <p:sldId id="543" r:id="rId18"/>
    <p:sldId id="544" r:id="rId19"/>
    <p:sldId id="545" r:id="rId20"/>
    <p:sldId id="546" r:id="rId21"/>
    <p:sldId id="547" r:id="rId22"/>
    <p:sldId id="536" r:id="rId23"/>
    <p:sldId id="482" r:id="rId24"/>
    <p:sldId id="548" r:id="rId25"/>
    <p:sldId id="549" r:id="rId26"/>
    <p:sldId id="550" r:id="rId27"/>
    <p:sldId id="551" r:id="rId28"/>
    <p:sldId id="513" r:id="rId29"/>
    <p:sldId id="552" r:id="rId30"/>
    <p:sldId id="554" r:id="rId31"/>
    <p:sldId id="555" r:id="rId32"/>
    <p:sldId id="557" r:id="rId33"/>
    <p:sldId id="553" r:id="rId34"/>
    <p:sldId id="556" r:id="rId35"/>
    <p:sldId id="558" r:id="rId36"/>
    <p:sldId id="559" r:id="rId37"/>
    <p:sldId id="463" r:id="rId38"/>
    <p:sldId id="560" r:id="rId39"/>
    <p:sldId id="479" r:id="rId40"/>
    <p:sldId id="480" r:id="rId41"/>
    <p:sldId id="481" r:id="rId4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11"/>
    <p:restoredTop sz="94830"/>
  </p:normalViewPr>
  <p:slideViewPr>
    <p:cSldViewPr snapToGrid="0" showGuides="1">
      <p:cViewPr varScale="1">
        <p:scale>
          <a:sx n="117" d="100"/>
          <a:sy n="117" d="100"/>
        </p:scale>
        <p:origin x="560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1AAA10-0FDB-9C42-93E4-D402AD281380}" type="datetimeFigureOut">
              <a:rPr lang="pt-BR" smtClean="0"/>
              <a:t>02/06/2023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69581F-C4C9-234C-BC94-899936A8C1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8618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err="1"/>
              <a:t>I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69581F-C4C9-234C-BC94-899936A8C168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09058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96633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02829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85397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71000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87180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90238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18897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72306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19744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67076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0893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70518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00551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34464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16719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21959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56894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3029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52849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79579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74607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64273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575222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526618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481278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39135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32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549521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solidFill>
                <a:srgbClr val="FFC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33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846968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34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05544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35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41035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36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863829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37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298043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38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285000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err="1"/>
              <a:t>D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39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014279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40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526218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69581F-C4C9-234C-BC94-899936A8C168}" type="slidenum">
              <a:rPr lang="pt-BR" smtClean="0"/>
              <a:t>41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6515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942-ADDB-124A-A223-3E45FD79FDC0}" type="datetimeFigureOut">
              <a:rPr lang="pt-BR" smtClean="0"/>
              <a:t>02/06/2023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D009-8CDC-8548-9937-F5920D80E8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867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942-ADDB-124A-A223-3E45FD79FDC0}" type="datetimeFigureOut">
              <a:rPr lang="pt-BR" smtClean="0"/>
              <a:t>02/06/2023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D009-8CDC-8548-9937-F5920D80E8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9496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942-ADDB-124A-A223-3E45FD79FDC0}" type="datetimeFigureOut">
              <a:rPr lang="pt-BR" smtClean="0"/>
              <a:t>02/06/2023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D009-8CDC-8548-9937-F5920D80E8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2904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942-ADDB-124A-A223-3E45FD79FDC0}" type="datetimeFigureOut">
              <a:rPr lang="pt-BR" smtClean="0"/>
              <a:t>02/06/2023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D009-8CDC-8548-9937-F5920D80E8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7977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942-ADDB-124A-A223-3E45FD79FDC0}" type="datetimeFigureOut">
              <a:rPr lang="pt-BR" smtClean="0"/>
              <a:t>02/06/2023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D009-8CDC-8548-9937-F5920D80E8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8682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942-ADDB-124A-A223-3E45FD79FDC0}" type="datetimeFigureOut">
              <a:rPr lang="pt-BR" smtClean="0"/>
              <a:t>02/06/2023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D009-8CDC-8548-9937-F5920D80E8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7740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942-ADDB-124A-A223-3E45FD79FDC0}" type="datetimeFigureOut">
              <a:rPr lang="pt-BR" smtClean="0"/>
              <a:t>02/06/2023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D009-8CDC-8548-9937-F5920D80E8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0710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942-ADDB-124A-A223-3E45FD79FDC0}" type="datetimeFigureOut">
              <a:rPr lang="pt-BR" smtClean="0"/>
              <a:t>02/06/2023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D009-8CDC-8548-9937-F5920D80E8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5495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942-ADDB-124A-A223-3E45FD79FDC0}" type="datetimeFigureOut">
              <a:rPr lang="pt-BR" smtClean="0"/>
              <a:t>02/06/2023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D009-8CDC-8548-9937-F5920D80E8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5388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942-ADDB-124A-A223-3E45FD79FDC0}" type="datetimeFigureOut">
              <a:rPr lang="pt-BR" smtClean="0"/>
              <a:t>02/06/2023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D009-8CDC-8548-9937-F5920D80E8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1305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942-ADDB-124A-A223-3E45FD79FDC0}" type="datetimeFigureOut">
              <a:rPr lang="pt-BR" smtClean="0"/>
              <a:t>02/06/2023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ED009-8CDC-8548-9937-F5920D80E8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6802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ADB942-ADDB-124A-A223-3E45FD79FDC0}" type="datetimeFigureOut">
              <a:rPr lang="pt-BR" smtClean="0"/>
              <a:t>02/06/2023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0ED009-8CDC-8548-9937-F5920D80E8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45506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t.wikipedia.org/wiki/Saeculum_obscuru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t.wikipedia.org/wiki/S%C3%A9culo_IX" TargetMode="External"/><Relationship Id="rId5" Type="http://schemas.openxmlformats.org/officeDocument/2006/relationships/hyperlink" Target="https://pt.wikipedia.org/wiki/S%C3%A9culo_V" TargetMode="External"/><Relationship Id="rId4" Type="http://schemas.openxmlformats.org/officeDocument/2006/relationships/hyperlink" Target="https://pt.wikipedia.org/wiki/Caesar_Baronius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pt.wikipedia.org/wiki/Agricultura" TargetMode="External"/><Relationship Id="rId13" Type="http://schemas.openxmlformats.org/officeDocument/2006/relationships/hyperlink" Target="https://pt.wikipedia.org/wiki/Eus%C3%A9bio_de_Cesareia" TargetMode="External"/><Relationship Id="rId3" Type="http://schemas.openxmlformats.org/officeDocument/2006/relationships/hyperlink" Target="https://pt.wikipedia.org/wiki/Lei" TargetMode="External"/><Relationship Id="rId7" Type="http://schemas.openxmlformats.org/officeDocument/2006/relationships/hyperlink" Target="https://pt.wikipedia.org/wiki/Sol" TargetMode="External"/><Relationship Id="rId12" Type="http://schemas.openxmlformats.org/officeDocument/2006/relationships/hyperlink" Target="https://pt.wikipedia.org/wiki/S%C3%A1bado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t.wikipedia.org/wiki/Juiz" TargetMode="External"/><Relationship Id="rId11" Type="http://schemas.openxmlformats.org/officeDocument/2006/relationships/hyperlink" Target="https://pt.wikipedia.org/wiki/%C3%89dito_de_Constantino#cite_note-2" TargetMode="External"/><Relationship Id="rId5" Type="http://schemas.openxmlformats.org/officeDocument/2006/relationships/hyperlink" Target="https://pt.wikipedia.org/wiki/Constantino" TargetMode="External"/><Relationship Id="rId10" Type="http://schemas.openxmlformats.org/officeDocument/2006/relationships/hyperlink" Target="https://pt.wikipedia.org/wiki/Vinha" TargetMode="External"/><Relationship Id="rId4" Type="http://schemas.openxmlformats.org/officeDocument/2006/relationships/hyperlink" Target="https://pt.wikipedia.org/wiki/Imperador_romano" TargetMode="External"/><Relationship Id="rId9" Type="http://schemas.openxmlformats.org/officeDocument/2006/relationships/hyperlink" Target="https://pt.wikipedia.org/wiki/Cereal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pt.wikipedia.org/wiki/Cr%C3%ADticas_%C3%A0_Igreja_Cat%C3%B3lica" TargetMode="External"/><Relationship Id="rId13" Type="http://schemas.openxmlformats.org/officeDocument/2006/relationships/hyperlink" Target="https://pt.wikipedia.org/wiki/Missa" TargetMode="External"/><Relationship Id="rId3" Type="http://schemas.openxmlformats.org/officeDocument/2006/relationships/hyperlink" Target="https://pt.wikipedia.org/wiki/Reforma_Protestante#cite_note-1" TargetMode="External"/><Relationship Id="rId7" Type="http://schemas.openxmlformats.org/officeDocument/2006/relationships/hyperlink" Target="https://pt.wikipedia.org/wiki/Supremacia_papal" TargetMode="External"/><Relationship Id="rId12" Type="http://schemas.openxmlformats.org/officeDocument/2006/relationships/hyperlink" Target="https://pt.wikipedia.org/wiki/John_Wycliffe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t.wikipedia.org/wiki/Igreja_Cat%C3%B3lica" TargetMode="External"/><Relationship Id="rId11" Type="http://schemas.openxmlformats.org/officeDocument/2006/relationships/hyperlink" Target="https://pt.wikipedia.org/wiki/Idade_Moderna" TargetMode="External"/><Relationship Id="rId5" Type="http://schemas.openxmlformats.org/officeDocument/2006/relationships/hyperlink" Target="https://pt.wikipedia.org/wiki/Europa" TargetMode="External"/><Relationship Id="rId15" Type="http://schemas.openxmlformats.org/officeDocument/2006/relationships/hyperlink" Target="https://pt.wikipedia.org/wiki/Purgat%C3%B3rio" TargetMode="External"/><Relationship Id="rId10" Type="http://schemas.openxmlformats.org/officeDocument/2006/relationships/hyperlink" Target="https://pt.wikipedia.org/wiki/Idade_M%C3%A9dia" TargetMode="External"/><Relationship Id="rId4" Type="http://schemas.openxmlformats.org/officeDocument/2006/relationships/hyperlink" Target="https://pt.wikipedia.org/wiki/Cristianismo_ocidental" TargetMode="External"/><Relationship Id="rId9" Type="http://schemas.openxmlformats.org/officeDocument/2006/relationships/hyperlink" Target="https://pt.wikipedia.org/wiki/Protestantismo" TargetMode="External"/><Relationship Id="rId14" Type="http://schemas.openxmlformats.org/officeDocument/2006/relationships/hyperlink" Target="https://pt.wikipedia.org/wiki/Indulg%C3%AAncia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pt.wikipedia.org/wiki/L%C3%ADngua_portuguesa" TargetMode="External"/><Relationship Id="rId3" Type="http://schemas.openxmlformats.org/officeDocument/2006/relationships/image" Target="../media/image9.jpeg"/><Relationship Id="rId7" Type="http://schemas.openxmlformats.org/officeDocument/2006/relationships/hyperlink" Target="https://pt.wikipedia.org/wiki/Igreja_Cat%C3%B3lica_Apost%C3%B3lica_Romana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t.wikipedia.org/wiki/Reforma_Protestante" TargetMode="External"/><Relationship Id="rId5" Type="http://schemas.openxmlformats.org/officeDocument/2006/relationships/hyperlink" Target="https://pt.wikipedia.org/wiki/Latim" TargetMode="External"/><Relationship Id="rId4" Type="http://schemas.openxmlformats.org/officeDocument/2006/relationships/hyperlink" Target="https://pt.wikipedia.org/wiki/Frase" TargetMode="External"/><Relationship Id="rId9" Type="http://schemas.openxmlformats.org/officeDocument/2006/relationships/hyperlink" Target="https://pt.wikipedia.org/wiki/Protestantismo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pv/4/18+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-cristianismo.com.br/historia-do-cristianismo/joao-calvino/calvino-e-o-quarto-mandamento.html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pt.wikipedia.org/wiki/Adventismo#cite_note-N%C3%A3o-nomeado-xXsl-1-1" TargetMode="External"/><Relationship Id="rId13" Type="http://schemas.openxmlformats.org/officeDocument/2006/relationships/hyperlink" Target="https://pt.wikipedia.org/wiki/Par%C3%BAsia" TargetMode="External"/><Relationship Id="rId3" Type="http://schemas.openxmlformats.org/officeDocument/2006/relationships/hyperlink" Target="https://pt.wikipedia.org/wiki/Crist%C3%A3o" TargetMode="External"/><Relationship Id="rId7" Type="http://schemas.openxmlformats.org/officeDocument/2006/relationships/hyperlink" Target="https://pt.wikipedia.org/wiki/Segunda_vinda_de_Jesus" TargetMode="External"/><Relationship Id="rId12" Type="http://schemas.openxmlformats.org/officeDocument/2006/relationships/hyperlink" Target="https://pt.wikisource.org/wiki/Tradu%C3%A7%C3%A3o_Brasileira_da_B%C3%ADblia/Daniel/VIII#8:14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t.wikipedia.org/wiki/Estados_Unidos" TargetMode="External"/><Relationship Id="rId11" Type="http://schemas.openxmlformats.org/officeDocument/2006/relationships/hyperlink" Target="https://pt.wikipedia.org/wiki/D%C3%A9cada_de_1840" TargetMode="External"/><Relationship Id="rId5" Type="http://schemas.openxmlformats.org/officeDocument/2006/relationships/hyperlink" Target="https://pt.wikipedia.org/wiki/Segundo_Grande_Despertar" TargetMode="External"/><Relationship Id="rId10" Type="http://schemas.openxmlformats.org/officeDocument/2006/relationships/hyperlink" Target="https://pt.wikipedia.org/wiki/Mileritas" TargetMode="External"/><Relationship Id="rId4" Type="http://schemas.openxmlformats.org/officeDocument/2006/relationships/hyperlink" Target="https://pt.wikipedia.org/wiki/S%C3%A9culo_XIX" TargetMode="External"/><Relationship Id="rId9" Type="http://schemas.openxmlformats.org/officeDocument/2006/relationships/hyperlink" Target="https://pt.wikipedia.org/wiki/William_Miller" TargetMode="External"/><Relationship Id="rId14" Type="http://schemas.openxmlformats.org/officeDocument/2006/relationships/image" Target="../media/image1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pv/4/18+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ap/7/1-4+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bibliaonline.com.br/ara/ap/14/9,10+" TargetMode="External"/><Relationship Id="rId4" Type="http://schemas.openxmlformats.org/officeDocument/2006/relationships/hyperlink" Target="https://www.bibliaonline.com.br/ara/ap/13/16,17+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is/8/15,16+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ex/20/3-11+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bibliaonline.com.br/ara/ap/14/9-12+" TargetMode="External"/><Relationship Id="rId4" Type="http://schemas.openxmlformats.org/officeDocument/2006/relationships/hyperlink" Target="https://www.bibliaonline.com.br/ara/ap/14/7+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ez/9/1-6+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ibliaonline.com.br/ara/ez/8/15,16+" TargetMode="Externa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mt/15/3+" TargetMode="External"/><Relationship Id="rId7" Type="http://schemas.openxmlformats.org/officeDocument/2006/relationships/hyperlink" Target="https://www.bibliaonline.com.br/ara/ap/12/17+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bibliaonline.com.br/ara/atos/5/29+" TargetMode="External"/><Relationship Id="rId5" Type="http://schemas.openxmlformats.org/officeDocument/2006/relationships/hyperlink" Target="https://www.bibliaonline.com.br/ara/jo/14/15+" TargetMode="External"/><Relationship Id="rId4" Type="http://schemas.openxmlformats.org/officeDocument/2006/relationships/hyperlink" Target="https://www.bibliaonline.com.br/ara/mt/15/9+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is/66/22-24+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Homem com camiseta preta&#10;&#10;Descrição gerada automaticamente">
            <a:extLst>
              <a:ext uri="{FF2B5EF4-FFF2-40B4-BE49-F238E27FC236}">
                <a16:creationId xmlns:a16="http://schemas.microsoft.com/office/drawing/2014/main" id="{A96705D3-0C84-F5E9-E7EC-CADEFA7D82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2116" y="595116"/>
            <a:ext cx="5667768" cy="566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066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C505B3F2-8473-5009-9523-B3A2C3D333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227" y="852742"/>
            <a:ext cx="5152516" cy="5152516"/>
          </a:xfrm>
          <a:prstGeom prst="rect">
            <a:avLst/>
          </a:prstGeom>
        </p:spPr>
      </p:pic>
      <p:sp>
        <p:nvSpPr>
          <p:cNvPr id="2" name="Espaço Reservado para Conteúdo 8">
            <a:extLst>
              <a:ext uri="{FF2B5EF4-FFF2-40B4-BE49-F238E27FC236}">
                <a16:creationId xmlns:a16="http://schemas.microsoft.com/office/drawing/2014/main" id="{F366B5F2-DC69-13E8-BE33-29296E18D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2743" y="2811791"/>
            <a:ext cx="10712827" cy="20432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1800" b="1" strike="sngStrike" dirty="0">
                <a:solidFill>
                  <a:schemeClr val="accent2"/>
                </a:solidFill>
              </a:rPr>
              <a:t>05/05</a:t>
            </a:r>
            <a:r>
              <a:rPr lang="pt-BR" sz="1800" strike="sngStrike" dirty="0">
                <a:solidFill>
                  <a:schemeClr val="accent2"/>
                </a:solidFill>
              </a:rPr>
              <a:t> – O dia do Senhor na criação e formação de um povo</a:t>
            </a:r>
          </a:p>
          <a:p>
            <a:pPr marL="0" indent="0">
              <a:buNone/>
            </a:pPr>
            <a:r>
              <a:rPr lang="pt-BR" sz="1800" b="1" strike="sngStrike" dirty="0">
                <a:solidFill>
                  <a:schemeClr val="accent2"/>
                </a:solidFill>
              </a:rPr>
              <a:t>12/05</a:t>
            </a:r>
            <a:r>
              <a:rPr lang="pt-BR" sz="1800" strike="sngStrike" dirty="0">
                <a:solidFill>
                  <a:schemeClr val="accent2"/>
                </a:solidFill>
              </a:rPr>
              <a:t> – O dia do Senhor como sinal e advertência profética</a:t>
            </a:r>
          </a:p>
          <a:p>
            <a:pPr marL="0" indent="0">
              <a:buNone/>
            </a:pPr>
            <a:r>
              <a:rPr lang="pt-BR" sz="1800" b="1" strike="sngStrike" dirty="0">
                <a:solidFill>
                  <a:schemeClr val="accent2"/>
                </a:solidFill>
              </a:rPr>
              <a:t>19/05</a:t>
            </a:r>
            <a:r>
              <a:rPr lang="pt-BR" sz="1800" strike="sngStrike" dirty="0">
                <a:solidFill>
                  <a:schemeClr val="accent2"/>
                </a:solidFill>
              </a:rPr>
              <a:t> – O dia do Senhor no contexto dos Evangelhos</a:t>
            </a:r>
          </a:p>
          <a:p>
            <a:pPr marL="0" indent="0">
              <a:buNone/>
            </a:pPr>
            <a:r>
              <a:rPr lang="pt-BR" sz="1800" b="1" strike="sngStrike" dirty="0">
                <a:solidFill>
                  <a:schemeClr val="accent2"/>
                </a:solidFill>
              </a:rPr>
              <a:t>26/05</a:t>
            </a:r>
            <a:r>
              <a:rPr lang="pt-BR" sz="1800" strike="sngStrike" dirty="0">
                <a:solidFill>
                  <a:schemeClr val="accent2"/>
                </a:solidFill>
              </a:rPr>
              <a:t> – O dia do Senhor na igreja primitiva até a apostasia</a:t>
            </a:r>
          </a:p>
          <a:p>
            <a:pPr marL="0" indent="0">
              <a:buNone/>
            </a:pPr>
            <a:r>
              <a:rPr lang="pt-BR" sz="1800" b="1" dirty="0">
                <a:solidFill>
                  <a:srgbClr val="FFC000"/>
                </a:solidFill>
              </a:rPr>
              <a:t>02/06</a:t>
            </a:r>
            <a:r>
              <a:rPr lang="pt-BR" sz="1800" dirty="0">
                <a:solidFill>
                  <a:srgbClr val="FFC000"/>
                </a:solidFill>
              </a:rPr>
              <a:t> – O dia do Senhor da reforma à escatologia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8AFA7EE-1B6C-E6D0-91DC-A3BD4F717904}"/>
              </a:ext>
            </a:extLst>
          </p:cNvPr>
          <p:cNvSpPr txBox="1"/>
          <p:nvPr/>
        </p:nvSpPr>
        <p:spPr>
          <a:xfrm>
            <a:off x="5482743" y="2039285"/>
            <a:ext cx="21784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080560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8A0A083D-F82A-BA72-2F17-0F4E6B44BB01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7E9CD119-E78D-2990-A3C7-40814FCBAE2A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85985729-9FA5-1432-8081-A5E402303497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34" name="Espaço Reservado para Conteúdo 2">
            <a:extLst>
              <a:ext uri="{FF2B5EF4-FFF2-40B4-BE49-F238E27FC236}">
                <a16:creationId xmlns:a16="http://schemas.microsoft.com/office/drawing/2014/main" id="{747CAC6A-D051-7BE2-AC6E-3D512D89B1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7462"/>
            <a:ext cx="10515600" cy="5199501"/>
          </a:xfrm>
        </p:spPr>
        <p:txBody>
          <a:bodyPr anchor="ctr">
            <a:normAutofit/>
          </a:bodyPr>
          <a:lstStyle/>
          <a:p>
            <a:r>
              <a:rPr lang="pt-BR" sz="2200" dirty="0">
                <a:latin typeface="Corbel" panose="020B0503020204020204" pitchFamily="34" charset="0"/>
              </a:rPr>
              <a:t>O DIA DO SENHOR NA IDADE DAS TREVAS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O ESCURECIMENTO DA VERDADE DE DEUS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O RESPLENDOR DA REFORMA PROTESTANTE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A REFORMA NÃO PODE PARAR</a:t>
            </a:r>
          </a:p>
          <a:p>
            <a:r>
              <a:rPr lang="pt-BR" sz="2200" dirty="0">
                <a:latin typeface="Corbel" panose="020B0503020204020204" pitchFamily="34" charset="0"/>
              </a:rPr>
              <a:t>O DIA DO SENHOR APÓS O SEGUNDO GRANDE AVIVAMENTO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A REDESCOBERTA DO DIA DO SENHOR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BALUARTES DA VERDADE BÍBLICA</a:t>
            </a:r>
          </a:p>
          <a:p>
            <a:r>
              <a:rPr lang="pt-BR" sz="2200" dirty="0">
                <a:latin typeface="Corbel" panose="020B0503020204020204" pitchFamily="34" charset="0"/>
              </a:rPr>
              <a:t>O DIA DO SENHOR LITERAL E ESCATOLÓGICO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O TEMA CENTRAL DA ADORAÇÃO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O SELO DE DEUS E A MARCA DA BESTA</a:t>
            </a:r>
          </a:p>
        </p:txBody>
      </p:sp>
    </p:spTree>
    <p:extLst>
      <p:ext uri="{BB962C8B-B14F-4D97-AF65-F5344CB8AC3E}">
        <p14:creationId xmlns:p14="http://schemas.microsoft.com/office/powerpoint/2010/main" val="1254065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9" name="Rectangle 309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30" name="Picture 6" descr="Eight of the worst popes in church history | CNN">
            <a:extLst>
              <a:ext uri="{FF2B5EF4-FFF2-40B4-BE49-F238E27FC236}">
                <a16:creationId xmlns:a16="http://schemas.microsoft.com/office/drawing/2014/main" id="{E0C42137-72C7-A457-F35F-7C9289DE4A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9339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4" name="Rectangle 310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2" descr="Dispensational Distortions ~ Leading To A System Fraught With Distortion,  Error, and Even Absurdity – For the Love of His Truth">
            <a:extLst>
              <a:ext uri="{FF2B5EF4-FFF2-40B4-BE49-F238E27FC236}">
                <a16:creationId xmlns:a16="http://schemas.microsoft.com/office/drawing/2014/main" id="{3C61733E-C106-4C76-7AFE-A2B79F8E64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7" b="15567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14042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NA IDADE DAS TREVAS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4469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O ESCURECIMENTO DA VERDADE DE DEUS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50A5F66-3739-3D0D-D15E-DF986157747A}"/>
              </a:ext>
            </a:extLst>
          </p:cNvPr>
          <p:cNvSpPr txBox="1"/>
          <p:nvPr/>
        </p:nvSpPr>
        <p:spPr>
          <a:xfrm>
            <a:off x="6715201" y="1866222"/>
            <a:ext cx="528085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0" i="0" dirty="0">
                <a:effectLst/>
              </a:rPr>
              <a:t>O termo "Era das Trevas" deriva do Latim </a:t>
            </a:r>
            <a:r>
              <a:rPr lang="pt-BR" b="0" i="1" u="none" strike="noStrike" dirty="0">
                <a:effectLst/>
                <a:hlinkClick r:id="rId3" tooltip="Saeculum obscuru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saeculum obscurum</a:t>
            </a:r>
            <a:r>
              <a:rPr lang="pt-BR" b="0" i="0" dirty="0">
                <a:effectLst/>
              </a:rPr>
              <a:t>, originalmente aplicado por </a:t>
            </a:r>
            <a:r>
              <a:rPr lang="pt-BR" b="0" i="0" u="none" strike="noStrike" dirty="0">
                <a:effectLst/>
                <a:hlinkClick r:id="rId4" tooltip="Caesar Baroniu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Caesar Baronius</a:t>
            </a:r>
            <a:r>
              <a:rPr lang="pt-BR" b="0" i="0" dirty="0">
                <a:effectLst/>
              </a:rPr>
              <a:t> em 1602 </a:t>
            </a:r>
            <a:r>
              <a:rPr lang="pt-BR" b="0" i="0" dirty="0">
                <a:solidFill>
                  <a:srgbClr val="FFC000"/>
                </a:solidFill>
                <a:effectLst/>
              </a:rPr>
              <a:t>a uma época tumultuada entre os </a:t>
            </a:r>
            <a:r>
              <a:rPr lang="pt-BR" b="0" i="0" u="none" strike="noStrike" dirty="0">
                <a:solidFill>
                  <a:srgbClr val="FFC000"/>
                </a:solidFill>
                <a:effectLst/>
                <a:hlinkClick r:id="rId5" tooltip="Século V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séculos V</a:t>
            </a:r>
            <a:r>
              <a:rPr lang="pt-BR" b="0" i="0" dirty="0">
                <a:solidFill>
                  <a:srgbClr val="FFC000"/>
                </a:solidFill>
                <a:effectLst/>
              </a:rPr>
              <a:t> e </a:t>
            </a:r>
            <a:r>
              <a:rPr lang="pt-BR" b="0" i="0" u="none" strike="noStrike" dirty="0">
                <a:solidFill>
                  <a:srgbClr val="FFC000"/>
                </a:solidFill>
                <a:effectLst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IX</a:t>
            </a:r>
            <a:endParaRPr lang="pt-BR" dirty="0">
              <a:solidFill>
                <a:srgbClr val="FFC000"/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21DBD57-C95F-F9E4-042F-01FD41E2A67A}"/>
              </a:ext>
            </a:extLst>
          </p:cNvPr>
          <p:cNvSpPr txBox="1"/>
          <p:nvPr/>
        </p:nvSpPr>
        <p:spPr>
          <a:xfrm>
            <a:off x="619201" y="1863971"/>
            <a:ext cx="5661856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0" i="0" dirty="0">
                <a:solidFill>
                  <a:srgbClr val="FFC000"/>
                </a:solidFill>
                <a:effectLst/>
              </a:rPr>
              <a:t>“Idade das Trevas” </a:t>
            </a:r>
            <a:r>
              <a:rPr lang="pt-BR" b="0" i="0" dirty="0">
                <a:effectLst/>
              </a:rPr>
              <a:t>foi o termo adotado pelos humanistas do século XVII, aonde generalizaram </a:t>
            </a:r>
            <a:r>
              <a:rPr lang="pt-BR" b="0" i="0" dirty="0">
                <a:solidFill>
                  <a:srgbClr val="FFC000"/>
                </a:solidFill>
                <a:effectLst/>
              </a:rPr>
              <a:t>toda a civilização da Europa do século IV ao século XV como um tempo de ruína e flagelo</a:t>
            </a:r>
            <a:r>
              <a:rPr lang="pt-BR" b="0" i="0" dirty="0">
                <a:effectLst/>
              </a:rPr>
              <a:t>. </a:t>
            </a:r>
            <a:r>
              <a:rPr lang="pt-BR" b="0" i="0" dirty="0">
                <a:solidFill>
                  <a:srgbClr val="FFC000"/>
                </a:solidFill>
                <a:effectLst/>
              </a:rPr>
              <a:t>Esta ideologia de obscuridade das trevas é resultado de fatos e acontecimentos negativos ocorridos no longo período da Idade Média, tais como, as guerras, as invasões bárbaras, as crises da agricultura, as epidemias, a </a:t>
            </a:r>
            <a:r>
              <a:rPr lang="pt-BR" b="0" i="0" u="sng" dirty="0">
                <a:solidFill>
                  <a:srgbClr val="FFC000"/>
                </a:solidFill>
                <a:effectLst/>
              </a:rPr>
              <a:t>imposição da Igreja, a inquisição em relação aos hereges</a:t>
            </a:r>
            <a:r>
              <a:rPr lang="pt-BR" b="0" i="0" dirty="0">
                <a:solidFill>
                  <a:srgbClr val="FFC000"/>
                </a:solidFill>
                <a:effectLst/>
              </a:rPr>
              <a:t>, a centralização da economia restrita aos feudos, as desigualdades sociais, dentre outros aspectos</a:t>
            </a:r>
            <a:r>
              <a:rPr lang="pt-BR" b="0" i="0" dirty="0">
                <a:effectLst/>
              </a:rPr>
              <a:t>, mas que não justificam criar uma terminologia pejorativa para uma gigante e envolvente civilização que em contraste com esse lado negativo muito criou, muito inventou e muito desenvolveu, lembrando que o período medieval é o carro chefe da historiografia contemporânea.</a:t>
            </a:r>
            <a:endParaRPr lang="pt-BR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E4C8924-5E0F-0D87-D21B-6F66E108186F}"/>
              </a:ext>
            </a:extLst>
          </p:cNvPr>
          <p:cNvSpPr txBox="1"/>
          <p:nvPr/>
        </p:nvSpPr>
        <p:spPr>
          <a:xfrm>
            <a:off x="6715201" y="3563035"/>
            <a:ext cx="51611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solidFill>
                  <a:srgbClr val="FFC000"/>
                </a:solidFill>
              </a:rPr>
              <a:t>https://</a:t>
            </a:r>
            <a:r>
              <a:rPr lang="pt-BR" sz="1200" dirty="0" err="1">
                <a:solidFill>
                  <a:srgbClr val="FFC000"/>
                </a:solidFill>
              </a:rPr>
              <a:t>meuartigo.brasilescola.uol.com.br</a:t>
            </a:r>
            <a:r>
              <a:rPr lang="pt-BR" sz="1200" dirty="0">
                <a:solidFill>
                  <a:srgbClr val="FFC000"/>
                </a:solidFill>
              </a:rPr>
              <a:t>/historia/idade-media-idade-</a:t>
            </a:r>
            <a:r>
              <a:rPr lang="pt-BR" sz="1200" dirty="0" err="1">
                <a:solidFill>
                  <a:srgbClr val="FFC000"/>
                </a:solidFill>
              </a:rPr>
              <a:t>trevas.htm</a:t>
            </a:r>
            <a:endParaRPr lang="pt-BR" sz="1200" dirty="0">
              <a:solidFill>
                <a:srgbClr val="FFC000"/>
              </a:solidFill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5AE20DBD-4F21-081B-196B-1001E9B06C4D}"/>
              </a:ext>
            </a:extLst>
          </p:cNvPr>
          <p:cNvSpPr txBox="1"/>
          <p:nvPr/>
        </p:nvSpPr>
        <p:spPr>
          <a:xfrm>
            <a:off x="6715201" y="4151852"/>
            <a:ext cx="463859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solidFill>
                  <a:srgbClr val="FFC000"/>
                </a:solidFill>
              </a:rPr>
              <a:t>https://</a:t>
            </a:r>
            <a:r>
              <a:rPr lang="pt-BR" sz="1200" dirty="0" err="1">
                <a:solidFill>
                  <a:srgbClr val="FFC000"/>
                </a:solidFill>
              </a:rPr>
              <a:t>pt.wikipedia.org</a:t>
            </a:r>
            <a:r>
              <a:rPr lang="pt-BR" sz="1200" dirty="0">
                <a:solidFill>
                  <a:srgbClr val="FFC000"/>
                </a:solidFill>
              </a:rPr>
              <a:t>/wiki/</a:t>
            </a:r>
            <a:r>
              <a:rPr lang="pt-BR" sz="1200" dirty="0" err="1">
                <a:solidFill>
                  <a:srgbClr val="FFC000"/>
                </a:solidFill>
              </a:rPr>
              <a:t>Idade_das_trevas</a:t>
            </a:r>
            <a:endParaRPr lang="pt-BR" sz="12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767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NA IDADE DAS TREVAS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4469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O ESCURECIMENTO DA VERDADE DE DEUS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E11334E-75C1-EF58-7CE6-23433A059C6E}"/>
              </a:ext>
            </a:extLst>
          </p:cNvPr>
          <p:cNvSpPr txBox="1"/>
          <p:nvPr/>
        </p:nvSpPr>
        <p:spPr>
          <a:xfrm>
            <a:off x="4036423" y="4384762"/>
            <a:ext cx="13585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1"/>
                </a:solidFill>
              </a:rPr>
              <a:t>VANDALOS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BD8FCFA-98BC-A98C-42DD-31C5BE7394C6}"/>
              </a:ext>
            </a:extLst>
          </p:cNvPr>
          <p:cNvSpPr/>
          <p:nvPr/>
        </p:nvSpPr>
        <p:spPr>
          <a:xfrm>
            <a:off x="989436" y="1924336"/>
            <a:ext cx="103643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Dominará por um período de um tempo, (2) tempos e a metade de um tempo.</a:t>
            </a:r>
          </a:p>
          <a:p>
            <a:endParaRPr lang="pt-BR" sz="1600" dirty="0">
              <a:solidFill>
                <a:srgbClr val="FFC000"/>
              </a:solidFill>
            </a:endParaRPr>
          </a:p>
          <a:p>
            <a:endParaRPr lang="pt-BR" sz="1400" dirty="0"/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348799BF-EF33-D948-D9D7-6D3971EA75BB}"/>
              </a:ext>
            </a:extLst>
          </p:cNvPr>
          <p:cNvCxnSpPr>
            <a:cxnSpLocks/>
          </p:cNvCxnSpPr>
          <p:nvPr/>
        </p:nvCxnSpPr>
        <p:spPr>
          <a:xfrm>
            <a:off x="989436" y="4317364"/>
            <a:ext cx="10364364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A99459B8-4658-ED65-E0FE-3D7206016D9A}"/>
              </a:ext>
            </a:extLst>
          </p:cNvPr>
          <p:cNvSpPr txBox="1"/>
          <p:nvPr/>
        </p:nvSpPr>
        <p:spPr>
          <a:xfrm>
            <a:off x="989436" y="2577025"/>
            <a:ext cx="287983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Em 533 o imperador do Oriente Justiniano declara ao Bispo de Roma: </a:t>
            </a:r>
            <a:r>
              <a:rPr lang="pt-BR" sz="1400" dirty="0">
                <a:solidFill>
                  <a:schemeClr val="accent2"/>
                </a:solidFill>
              </a:rPr>
              <a:t>Vós sois </a:t>
            </a:r>
            <a:r>
              <a:rPr lang="pt-BR" sz="1400" i="1" dirty="0">
                <a:solidFill>
                  <a:schemeClr val="accent2"/>
                </a:solidFill>
              </a:rPr>
              <a:t>o cabeça de todas as Santas Igrejas</a:t>
            </a:r>
            <a:r>
              <a:rPr lang="pt-BR" sz="1400" i="1" dirty="0">
                <a:solidFill>
                  <a:schemeClr val="accent4"/>
                </a:solidFill>
              </a:rPr>
              <a:t>. </a:t>
            </a:r>
            <a:r>
              <a:rPr lang="pt-BR" sz="1400" dirty="0"/>
              <a:t>Em 538 a última nação, os Ostrogodos que fazia oposição a Roma é destruída</a:t>
            </a:r>
            <a:r>
              <a:rPr lang="pt-BR" sz="1400" i="1" dirty="0">
                <a:solidFill>
                  <a:schemeClr val="accent4"/>
                </a:solidFill>
              </a:rPr>
              <a:t>.</a:t>
            </a:r>
            <a:endParaRPr lang="pt-BR" sz="1400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7966D1E7-AB9F-E4EE-F66C-3A4DC085E0E4}"/>
              </a:ext>
            </a:extLst>
          </p:cNvPr>
          <p:cNvSpPr txBox="1"/>
          <p:nvPr/>
        </p:nvSpPr>
        <p:spPr>
          <a:xfrm>
            <a:off x="989436" y="4430043"/>
            <a:ext cx="73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FFC000"/>
                </a:solidFill>
              </a:rPr>
              <a:t>538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D05B8871-76D6-E1FA-A2CE-592E84D84605}"/>
              </a:ext>
            </a:extLst>
          </p:cNvPr>
          <p:cNvSpPr txBox="1"/>
          <p:nvPr/>
        </p:nvSpPr>
        <p:spPr>
          <a:xfrm>
            <a:off x="10615328" y="3835354"/>
            <a:ext cx="73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FFC000"/>
                </a:solidFill>
              </a:rPr>
              <a:t>1798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3F644FAC-CD68-CE8F-26D7-4B7EFA3D2E77}"/>
              </a:ext>
            </a:extLst>
          </p:cNvPr>
          <p:cNvSpPr txBox="1"/>
          <p:nvPr/>
        </p:nvSpPr>
        <p:spPr>
          <a:xfrm>
            <a:off x="5225167" y="4488043"/>
            <a:ext cx="1358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FFC000"/>
                </a:solidFill>
              </a:rPr>
              <a:t>+1260 anos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B508CF88-FA59-A2E5-B07B-07E0E35C50A2}"/>
              </a:ext>
            </a:extLst>
          </p:cNvPr>
          <p:cNvSpPr txBox="1"/>
          <p:nvPr/>
        </p:nvSpPr>
        <p:spPr>
          <a:xfrm>
            <a:off x="7945822" y="2755333"/>
            <a:ext cx="3407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A Revolução Francesa acabou com o poder papal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157AD603-0F2A-BC82-F23A-E5FC3C079C9E}"/>
              </a:ext>
            </a:extLst>
          </p:cNvPr>
          <p:cNvSpPr/>
          <p:nvPr/>
        </p:nvSpPr>
        <p:spPr>
          <a:xfrm>
            <a:off x="989436" y="4857375"/>
            <a:ext cx="287361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/>
              <a:t> Depois da queda do Império Romano e da transferência da capital imperial a Constantinopla, </a:t>
            </a:r>
            <a:r>
              <a:rPr lang="pt-BR" sz="1400" b="1" dirty="0"/>
              <a:t>o Papa foi ganhando poder e passou a ser a única autoridade em Roma</a:t>
            </a:r>
            <a:endParaRPr lang="pt-BR" sz="1400" dirty="0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46472D77-89B6-8268-F339-03631538AFFC}"/>
              </a:ext>
            </a:extLst>
          </p:cNvPr>
          <p:cNvSpPr/>
          <p:nvPr/>
        </p:nvSpPr>
        <p:spPr>
          <a:xfrm>
            <a:off x="7945822" y="4749652"/>
            <a:ext cx="340797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/>
              <a:t>Em 15 de fevereiro de </a:t>
            </a:r>
            <a:r>
              <a:rPr lang="pt-BR" sz="1400" b="1" dirty="0"/>
              <a:t>1798</a:t>
            </a:r>
            <a:r>
              <a:rPr lang="pt-BR" sz="1400" dirty="0"/>
              <a:t>, </a:t>
            </a:r>
            <a:r>
              <a:rPr lang="pt-BR" sz="1400" dirty="0">
                <a:solidFill>
                  <a:schemeClr val="accent2"/>
                </a:solidFill>
              </a:rPr>
              <a:t>foi declarado o fim do poder temporal do papa </a:t>
            </a:r>
            <a:r>
              <a:rPr lang="pt-BR" sz="1400" b="1" dirty="0">
                <a:solidFill>
                  <a:schemeClr val="accent2"/>
                </a:solidFill>
              </a:rPr>
              <a:t>Pio VI</a:t>
            </a:r>
            <a:r>
              <a:rPr lang="pt-BR" sz="1400" dirty="0">
                <a:solidFill>
                  <a:schemeClr val="accent2"/>
                </a:solidFill>
              </a:rPr>
              <a:t> e foi proclamada a República Romana</a:t>
            </a:r>
            <a:r>
              <a:rPr lang="pt-BR" sz="1400" dirty="0"/>
              <a:t>, com o modelo francês. Poucos dias depois, em 20 de fevereiro, </a:t>
            </a:r>
            <a:r>
              <a:rPr lang="pt-BR" sz="1400" dirty="0">
                <a:solidFill>
                  <a:schemeClr val="accent2"/>
                </a:solidFill>
              </a:rPr>
              <a:t>o Papa foi expulso da cidade</a:t>
            </a:r>
            <a:r>
              <a:rPr lang="pt-BR" sz="1400" dirty="0"/>
              <a:t>. Morreu no exílio na França no ano seguinte.</a:t>
            </a:r>
          </a:p>
        </p:txBody>
      </p:sp>
    </p:spTree>
    <p:extLst>
      <p:ext uri="{BB962C8B-B14F-4D97-AF65-F5344CB8AC3E}">
        <p14:creationId xmlns:p14="http://schemas.microsoft.com/office/powerpoint/2010/main" val="22769194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NA IDADE DAS TREVAS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4469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O ESCURECIMENTO DA VERDADE DE DEUS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377F74D-F654-28D8-C1A8-244591A7188D}"/>
              </a:ext>
            </a:extLst>
          </p:cNvPr>
          <p:cNvSpPr txBox="1"/>
          <p:nvPr/>
        </p:nvSpPr>
        <p:spPr>
          <a:xfrm>
            <a:off x="611687" y="1895540"/>
            <a:ext cx="1096862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 err="1">
                <a:effectLst/>
                <a:latin typeface="OfficinaSansStd"/>
              </a:rPr>
              <a:t>Orações</a:t>
            </a:r>
            <a:r>
              <a:rPr lang="pt-BR" sz="1800" dirty="0">
                <a:effectLst/>
                <a:latin typeface="OfficinaSansStd"/>
              </a:rPr>
              <a:t> pelos mortos </a:t>
            </a:r>
            <a:r>
              <a:rPr lang="pt-BR" sz="1800" dirty="0" err="1">
                <a:effectLst/>
                <a:latin typeface="OfficinaSansStd"/>
              </a:rPr>
              <a:t>começaram</a:t>
            </a:r>
            <a:r>
              <a:rPr lang="pt-BR" sz="1800" dirty="0">
                <a:effectLst/>
                <a:latin typeface="OfficinaSansStd"/>
              </a:rPr>
              <a:t> em cerca de </a:t>
            </a:r>
            <a:r>
              <a:rPr lang="pt-BR" sz="1800" dirty="0">
                <a:solidFill>
                  <a:schemeClr val="accent2"/>
                </a:solidFill>
                <a:effectLst/>
                <a:latin typeface="OfficinaSansStd"/>
              </a:rPr>
              <a:t>300 d.C.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 err="1">
                <a:effectLst/>
                <a:latin typeface="OfficinaSansStd"/>
              </a:rPr>
              <a:t>Prática</a:t>
            </a:r>
            <a:r>
              <a:rPr lang="pt-BR" sz="1800" dirty="0">
                <a:effectLst/>
                <a:latin typeface="OfficinaSansStd"/>
              </a:rPr>
              <a:t> do sinal da cruz, a partir de </a:t>
            </a:r>
            <a:r>
              <a:rPr lang="pt-BR" sz="1800" dirty="0">
                <a:solidFill>
                  <a:schemeClr val="accent2"/>
                </a:solidFill>
                <a:effectLst/>
                <a:latin typeface="OfficinaSansStd"/>
              </a:rPr>
              <a:t>300</a:t>
            </a:r>
            <a:r>
              <a:rPr lang="pt-BR" sz="1800" dirty="0">
                <a:effectLst/>
                <a:latin typeface="OfficinaSansStd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 err="1">
                <a:effectLst/>
                <a:latin typeface="OfficinaSansStd"/>
              </a:rPr>
              <a:t>Utilização</a:t>
            </a:r>
            <a:r>
              <a:rPr lang="pt-BR" sz="1800" dirty="0">
                <a:effectLst/>
                <a:latin typeface="OfficinaSansStd"/>
              </a:rPr>
              <a:t> de velas de cera, a partir de </a:t>
            </a:r>
            <a:r>
              <a:rPr lang="pt-BR" sz="1800" dirty="0">
                <a:solidFill>
                  <a:schemeClr val="accent2"/>
                </a:solidFill>
                <a:effectLst/>
                <a:latin typeface="OfficinaSansStd"/>
              </a:rPr>
              <a:t>320</a:t>
            </a:r>
            <a:r>
              <a:rPr lang="pt-BR" sz="1800" dirty="0">
                <a:effectLst/>
                <a:latin typeface="OfficinaSansStd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rgbClr val="FFC000"/>
                </a:solidFill>
                <a:effectLst/>
                <a:latin typeface="OfficinaSansStd"/>
              </a:rPr>
              <a:t>Primeiro decreto dominical, promulgado pelo imperador romano Constantino, em </a:t>
            </a:r>
            <a:r>
              <a:rPr lang="pt-BR" sz="1800" dirty="0">
                <a:solidFill>
                  <a:schemeClr val="accent2"/>
                </a:solidFill>
                <a:effectLst/>
                <a:latin typeface="OfficinaSansStd"/>
              </a:rPr>
              <a:t>7/3/321</a:t>
            </a:r>
            <a:r>
              <a:rPr lang="pt-BR" sz="1800" dirty="0">
                <a:effectLst/>
                <a:latin typeface="OfficinaSansStd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 err="1">
                <a:solidFill>
                  <a:srgbClr val="FFC000"/>
                </a:solidFill>
                <a:effectLst/>
                <a:latin typeface="OfficinaSansStd"/>
              </a:rPr>
              <a:t>Mudança</a:t>
            </a:r>
            <a:r>
              <a:rPr lang="pt-BR" sz="1800" dirty="0">
                <a:solidFill>
                  <a:srgbClr val="FFC000"/>
                </a:solidFill>
                <a:effectLst/>
                <a:latin typeface="OfficinaSansStd"/>
              </a:rPr>
              <a:t> do </a:t>
            </a:r>
            <a:r>
              <a:rPr lang="pt-BR" sz="1800" dirty="0" err="1">
                <a:solidFill>
                  <a:srgbClr val="FFC000"/>
                </a:solidFill>
                <a:effectLst/>
                <a:latin typeface="OfficinaSansStd"/>
              </a:rPr>
              <a:t>sábado</a:t>
            </a:r>
            <a:r>
              <a:rPr lang="pt-BR" sz="1800" dirty="0">
                <a:solidFill>
                  <a:srgbClr val="FFC000"/>
                </a:solidFill>
                <a:effectLst/>
                <a:latin typeface="OfficinaSansStd"/>
              </a:rPr>
              <a:t> para o domingo, como dia de repouso, efetuada pelo </a:t>
            </a:r>
            <a:r>
              <a:rPr lang="pt-BR" sz="1800" dirty="0" err="1">
                <a:solidFill>
                  <a:srgbClr val="FFC000"/>
                </a:solidFill>
                <a:effectLst/>
                <a:latin typeface="OfficinaSansStd"/>
              </a:rPr>
              <a:t>Concílio</a:t>
            </a:r>
            <a:r>
              <a:rPr lang="pt-BR" sz="1800" dirty="0">
                <a:solidFill>
                  <a:srgbClr val="FFC000"/>
                </a:solidFill>
                <a:effectLst/>
                <a:latin typeface="OfficinaSansStd"/>
              </a:rPr>
              <a:t> de </a:t>
            </a:r>
            <a:r>
              <a:rPr lang="pt-BR" sz="1800" dirty="0" err="1">
                <a:solidFill>
                  <a:srgbClr val="FFC000"/>
                </a:solidFill>
                <a:effectLst/>
                <a:latin typeface="OfficinaSansStd"/>
              </a:rPr>
              <a:t>Laodicéia</a:t>
            </a:r>
            <a:r>
              <a:rPr lang="pt-BR" sz="1800" dirty="0">
                <a:solidFill>
                  <a:srgbClr val="FFC000"/>
                </a:solidFill>
                <a:effectLst/>
                <a:latin typeface="OfficinaSansStd"/>
              </a:rPr>
              <a:t> </a:t>
            </a:r>
            <a:r>
              <a:rPr lang="pt-BR" sz="1800" dirty="0">
                <a:effectLst/>
                <a:latin typeface="OfficinaSansStd"/>
              </a:rPr>
              <a:t>– </a:t>
            </a:r>
            <a:r>
              <a:rPr lang="pt-BR" sz="1800" dirty="0">
                <a:solidFill>
                  <a:schemeClr val="accent2"/>
                </a:solidFill>
                <a:effectLst/>
                <a:latin typeface="OfficinaSansStd"/>
              </a:rPr>
              <a:t>364</a:t>
            </a:r>
            <a:r>
              <a:rPr lang="pt-BR" sz="1800" dirty="0">
                <a:effectLst/>
                <a:latin typeface="OfficinaSansStd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 err="1">
                <a:effectLst/>
                <a:latin typeface="OfficinaSansStd"/>
              </a:rPr>
              <a:t>Veneração</a:t>
            </a:r>
            <a:r>
              <a:rPr lang="pt-BR" sz="1800" dirty="0">
                <a:effectLst/>
                <a:latin typeface="OfficinaSansStd"/>
              </a:rPr>
              <a:t> dos anjos e de santos, e </a:t>
            </a:r>
            <a:r>
              <a:rPr lang="pt-BR" sz="1800" dirty="0" err="1">
                <a:effectLst/>
                <a:latin typeface="OfficinaSansStd"/>
              </a:rPr>
              <a:t>utilização</a:t>
            </a:r>
            <a:r>
              <a:rPr lang="pt-BR" sz="1800" dirty="0">
                <a:effectLst/>
                <a:latin typeface="OfficinaSansStd"/>
              </a:rPr>
              <a:t> de imagens – em </a:t>
            </a:r>
            <a:r>
              <a:rPr lang="pt-BR" sz="1800" dirty="0">
                <a:solidFill>
                  <a:schemeClr val="accent2"/>
                </a:solidFill>
                <a:effectLst/>
                <a:latin typeface="OfficinaSansStd"/>
              </a:rPr>
              <a:t>370</a:t>
            </a:r>
            <a:r>
              <a:rPr lang="pt-BR" sz="1800" dirty="0">
                <a:effectLst/>
                <a:latin typeface="OfficinaSansStd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 err="1">
                <a:effectLst/>
                <a:latin typeface="OfficinaSansStd"/>
              </a:rPr>
              <a:t>Começo</a:t>
            </a:r>
            <a:r>
              <a:rPr lang="pt-BR" sz="1800" dirty="0">
                <a:effectLst/>
                <a:latin typeface="OfficinaSansStd"/>
              </a:rPr>
              <a:t> da </a:t>
            </a:r>
            <a:r>
              <a:rPr lang="pt-BR" sz="1800" dirty="0" err="1">
                <a:effectLst/>
                <a:latin typeface="OfficinaSansStd"/>
              </a:rPr>
              <a:t>exaltação</a:t>
            </a:r>
            <a:r>
              <a:rPr lang="pt-BR" sz="1800" dirty="0">
                <a:effectLst/>
                <a:latin typeface="OfficinaSansStd"/>
              </a:rPr>
              <a:t> de Maria e uso da </a:t>
            </a:r>
            <a:r>
              <a:rPr lang="pt-BR" sz="1800" dirty="0" err="1">
                <a:effectLst/>
                <a:latin typeface="OfficinaSansStd"/>
              </a:rPr>
              <a:t>expressão</a:t>
            </a:r>
            <a:r>
              <a:rPr lang="pt-BR" sz="1800" dirty="0">
                <a:effectLst/>
                <a:latin typeface="OfficinaSansStd"/>
              </a:rPr>
              <a:t> </a:t>
            </a:r>
            <a:r>
              <a:rPr lang="pt-BR" sz="1800" dirty="0" err="1">
                <a:effectLst/>
                <a:latin typeface="OfficinaSansStd"/>
              </a:rPr>
              <a:t>Mãe</a:t>
            </a:r>
            <a:r>
              <a:rPr lang="pt-BR" sz="1800" dirty="0">
                <a:effectLst/>
                <a:latin typeface="OfficinaSansStd"/>
              </a:rPr>
              <a:t> de Deus, a partir do </a:t>
            </a:r>
            <a:r>
              <a:rPr lang="pt-BR" sz="1800" dirty="0" err="1">
                <a:effectLst/>
                <a:latin typeface="OfficinaSansStd"/>
              </a:rPr>
              <a:t>Concílio</a:t>
            </a:r>
            <a:r>
              <a:rPr lang="pt-BR" sz="1800" dirty="0">
                <a:effectLst/>
                <a:latin typeface="OfficinaSansStd"/>
              </a:rPr>
              <a:t> de </a:t>
            </a:r>
            <a:r>
              <a:rPr lang="pt-BR" sz="1800" dirty="0" err="1">
                <a:effectLst/>
                <a:latin typeface="OfficinaSansStd"/>
              </a:rPr>
              <a:t>Éfeso</a:t>
            </a:r>
            <a:r>
              <a:rPr lang="pt-BR" sz="1800" dirty="0">
                <a:effectLst/>
                <a:latin typeface="OfficinaSansStd"/>
              </a:rPr>
              <a:t> – </a:t>
            </a:r>
            <a:r>
              <a:rPr lang="pt-BR" sz="1800" dirty="0">
                <a:solidFill>
                  <a:schemeClr val="accent2"/>
                </a:solidFill>
                <a:effectLst/>
                <a:latin typeface="OfficinaSansStd"/>
              </a:rPr>
              <a:t>431</a:t>
            </a:r>
            <a:r>
              <a:rPr lang="pt-BR" sz="1800" dirty="0">
                <a:effectLst/>
                <a:latin typeface="OfficinaSansStd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effectLst/>
                <a:latin typeface="OfficinaSansStd"/>
              </a:rPr>
              <a:t>Sacerdotes </a:t>
            </a:r>
            <a:r>
              <a:rPr lang="pt-BR" sz="1800" dirty="0" err="1">
                <a:effectLst/>
                <a:latin typeface="OfficinaSansStd"/>
              </a:rPr>
              <a:t>começaram</a:t>
            </a:r>
            <a:r>
              <a:rPr lang="pt-BR" sz="1800" dirty="0">
                <a:effectLst/>
                <a:latin typeface="OfficinaSansStd"/>
              </a:rPr>
              <a:t> a se vestir de forma distinta dos leigos – em </a:t>
            </a:r>
            <a:r>
              <a:rPr lang="pt-BR" sz="1800" dirty="0">
                <a:solidFill>
                  <a:schemeClr val="accent2"/>
                </a:solidFill>
                <a:effectLst/>
                <a:latin typeface="OfficinaSansStd"/>
              </a:rPr>
              <a:t>500</a:t>
            </a:r>
            <a:r>
              <a:rPr lang="pt-BR" sz="1800" dirty="0">
                <a:effectLst/>
                <a:latin typeface="OfficinaSansStd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 err="1">
                <a:effectLst/>
                <a:latin typeface="OfficinaSansStd"/>
              </a:rPr>
              <a:t>Orações</a:t>
            </a:r>
            <a:r>
              <a:rPr lang="pt-BR" sz="1800" dirty="0">
                <a:effectLst/>
                <a:latin typeface="OfficinaSansStd"/>
              </a:rPr>
              <a:t> dirigidas a Maria, santos mortos e anjos – em </a:t>
            </a:r>
            <a:r>
              <a:rPr lang="pt-BR" sz="1800" dirty="0">
                <a:solidFill>
                  <a:schemeClr val="accent2"/>
                </a:solidFill>
                <a:effectLst/>
                <a:latin typeface="OfficinaSansStd"/>
              </a:rPr>
              <a:t>600</a:t>
            </a:r>
            <a:r>
              <a:rPr lang="pt-BR" sz="1800" dirty="0">
                <a:effectLst/>
                <a:latin typeface="OfficinaSansStd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 err="1">
                <a:effectLst/>
                <a:latin typeface="OfficinaSansStd"/>
              </a:rPr>
              <a:t>Título</a:t>
            </a:r>
            <a:r>
              <a:rPr lang="pt-BR" sz="1800" dirty="0">
                <a:effectLst/>
                <a:latin typeface="OfficinaSansStd"/>
              </a:rPr>
              <a:t> de Papa ou Bispo Universal, dado a </a:t>
            </a:r>
            <a:r>
              <a:rPr lang="pt-BR" sz="1800" dirty="0" err="1">
                <a:effectLst/>
                <a:latin typeface="OfficinaSansStd"/>
              </a:rPr>
              <a:t>Bonifácio</a:t>
            </a:r>
            <a:r>
              <a:rPr lang="pt-BR" sz="1800" dirty="0">
                <a:effectLst/>
                <a:latin typeface="OfficinaSansStd"/>
              </a:rPr>
              <a:t> III, pelo imperador Focas – em </a:t>
            </a:r>
            <a:r>
              <a:rPr lang="pt-BR" sz="1800" dirty="0">
                <a:solidFill>
                  <a:schemeClr val="accent2"/>
                </a:solidFill>
                <a:effectLst/>
                <a:latin typeface="OfficinaSansStd"/>
              </a:rPr>
              <a:t>607</a:t>
            </a:r>
            <a:r>
              <a:rPr lang="pt-BR" sz="1800" dirty="0">
                <a:effectLst/>
                <a:latin typeface="OfficinaSansStd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 err="1">
                <a:effectLst/>
                <a:latin typeface="OfficinaSansStd"/>
              </a:rPr>
              <a:t>Prática</a:t>
            </a:r>
            <a:r>
              <a:rPr lang="pt-BR" sz="1800" dirty="0">
                <a:effectLst/>
                <a:latin typeface="OfficinaSansStd"/>
              </a:rPr>
              <a:t> de beijar o </a:t>
            </a:r>
            <a:r>
              <a:rPr lang="pt-BR" sz="1800" dirty="0" err="1">
                <a:effectLst/>
                <a:latin typeface="OfficinaSansStd"/>
              </a:rPr>
              <a:t>pe</a:t>
            </a:r>
            <a:r>
              <a:rPr lang="pt-BR" sz="1800" dirty="0">
                <a:effectLst/>
                <a:latin typeface="OfficinaSansStd"/>
              </a:rPr>
              <a:t>́ do papa teve </a:t>
            </a:r>
            <a:r>
              <a:rPr lang="pt-BR" sz="1800" dirty="0" err="1">
                <a:effectLst/>
                <a:latin typeface="OfficinaSansStd"/>
              </a:rPr>
              <a:t>início</a:t>
            </a:r>
            <a:r>
              <a:rPr lang="pt-BR" sz="1800" dirty="0">
                <a:effectLst/>
                <a:latin typeface="OfficinaSansStd"/>
              </a:rPr>
              <a:t> com o papa Constantino em </a:t>
            </a:r>
            <a:r>
              <a:rPr lang="pt-BR" sz="1800" dirty="0">
                <a:solidFill>
                  <a:schemeClr val="accent2"/>
                </a:solidFill>
                <a:effectLst/>
                <a:latin typeface="OfficinaSansStd"/>
              </a:rPr>
              <a:t>709</a:t>
            </a:r>
            <a:r>
              <a:rPr lang="pt-BR" sz="1800" dirty="0">
                <a:effectLst/>
                <a:latin typeface="OfficinaSansStd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effectLst/>
                <a:latin typeface="OfficinaSansStd"/>
              </a:rPr>
              <a:t>Autorizado o culto à cruz, imagens e </a:t>
            </a:r>
            <a:r>
              <a:rPr lang="pt-BR" sz="1800" dirty="0" err="1">
                <a:effectLst/>
                <a:latin typeface="OfficinaSansStd"/>
              </a:rPr>
              <a:t>relíquias</a:t>
            </a:r>
            <a:r>
              <a:rPr lang="pt-BR" sz="1800" dirty="0">
                <a:effectLst/>
                <a:latin typeface="OfficinaSansStd"/>
              </a:rPr>
              <a:t> – em </a:t>
            </a:r>
            <a:r>
              <a:rPr lang="pt-BR" sz="1800" dirty="0">
                <a:solidFill>
                  <a:schemeClr val="accent2"/>
                </a:solidFill>
                <a:effectLst/>
                <a:latin typeface="OfficinaSansStd"/>
              </a:rPr>
              <a:t>786</a:t>
            </a:r>
            <a:r>
              <a:rPr lang="pt-BR" sz="1800" dirty="0">
                <a:effectLst/>
                <a:latin typeface="OfficinaSansStd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 err="1">
                <a:effectLst/>
                <a:latin typeface="OfficinaSansStd"/>
              </a:rPr>
              <a:t>Água</a:t>
            </a:r>
            <a:r>
              <a:rPr lang="pt-BR" sz="1800" dirty="0">
                <a:effectLst/>
                <a:latin typeface="OfficinaSansStd"/>
              </a:rPr>
              <a:t> benta com um pouco de sal e </a:t>
            </a:r>
            <a:r>
              <a:rPr lang="pt-BR" sz="1800" dirty="0" err="1">
                <a:effectLst/>
                <a:latin typeface="OfficinaSansStd"/>
              </a:rPr>
              <a:t>abençoada</a:t>
            </a:r>
            <a:r>
              <a:rPr lang="pt-BR" sz="1800" dirty="0">
                <a:effectLst/>
                <a:latin typeface="OfficinaSansStd"/>
              </a:rPr>
              <a:t> por um sacerdote – em 850.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effectLst/>
                <a:latin typeface="OfficinaSansStd"/>
              </a:rPr>
              <a:t>Primeira </a:t>
            </a:r>
            <a:r>
              <a:rPr lang="pt-BR" sz="1800" dirty="0" err="1">
                <a:effectLst/>
                <a:latin typeface="OfficinaSansStd"/>
              </a:rPr>
              <a:t>canonização</a:t>
            </a:r>
            <a:r>
              <a:rPr lang="pt-BR" sz="1800" dirty="0">
                <a:effectLst/>
                <a:latin typeface="OfficinaSansStd"/>
              </a:rPr>
              <a:t> de santos mortos, feita pelo papa </a:t>
            </a:r>
            <a:r>
              <a:rPr lang="pt-BR" sz="1800" dirty="0" err="1">
                <a:effectLst/>
                <a:latin typeface="OfficinaSansStd"/>
              </a:rPr>
              <a:t>João</a:t>
            </a:r>
            <a:r>
              <a:rPr lang="pt-BR" sz="1800" dirty="0">
                <a:effectLst/>
                <a:latin typeface="OfficinaSansStd"/>
              </a:rPr>
              <a:t> XV – em </a:t>
            </a:r>
            <a:r>
              <a:rPr lang="pt-BR" sz="1800" dirty="0">
                <a:solidFill>
                  <a:schemeClr val="accent2"/>
                </a:solidFill>
                <a:effectLst/>
                <a:latin typeface="OfficinaSansStd"/>
              </a:rPr>
              <a:t>995</a:t>
            </a:r>
            <a:r>
              <a:rPr lang="pt-BR" sz="1800" dirty="0">
                <a:effectLst/>
                <a:latin typeface="OfficinaSansStd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rgbClr val="FFC000"/>
                </a:solidFill>
                <a:effectLst/>
                <a:latin typeface="OfficinaSansStd"/>
              </a:rPr>
              <a:t>Proibido acesso dos leigos à </a:t>
            </a:r>
            <a:r>
              <a:rPr lang="pt-BR" sz="1800" dirty="0" err="1">
                <a:solidFill>
                  <a:srgbClr val="FFC000"/>
                </a:solidFill>
                <a:effectLst/>
                <a:latin typeface="OfficinaSansStd"/>
              </a:rPr>
              <a:t>Bíblia</a:t>
            </a:r>
            <a:r>
              <a:rPr lang="pt-BR" sz="1800" dirty="0">
                <a:solidFill>
                  <a:srgbClr val="FFC000"/>
                </a:solidFill>
                <a:effectLst/>
                <a:latin typeface="OfficinaSansStd"/>
              </a:rPr>
              <a:t>, </a:t>
            </a:r>
            <a:r>
              <a:rPr lang="pt-BR" sz="1800" dirty="0" err="1">
                <a:solidFill>
                  <a:srgbClr val="FFC000"/>
                </a:solidFill>
                <a:effectLst/>
                <a:latin typeface="OfficinaSansStd"/>
              </a:rPr>
              <a:t>incluída</a:t>
            </a:r>
            <a:r>
              <a:rPr lang="pt-BR" sz="1800" dirty="0">
                <a:solidFill>
                  <a:srgbClr val="FFC000"/>
                </a:solidFill>
                <a:effectLst/>
                <a:latin typeface="OfficinaSansStd"/>
              </a:rPr>
              <a:t> no </a:t>
            </a:r>
            <a:r>
              <a:rPr lang="pt-BR" sz="1800" dirty="0" err="1">
                <a:solidFill>
                  <a:srgbClr val="FFC000"/>
                </a:solidFill>
                <a:effectLst/>
                <a:latin typeface="OfficinaSansStd"/>
              </a:rPr>
              <a:t>índice</a:t>
            </a:r>
            <a:r>
              <a:rPr lang="pt-BR" sz="1800" dirty="0">
                <a:solidFill>
                  <a:srgbClr val="FFC000"/>
                </a:solidFill>
                <a:effectLst/>
                <a:latin typeface="OfficinaSansStd"/>
              </a:rPr>
              <a:t> de livros proibidos pelo </a:t>
            </a:r>
            <a:r>
              <a:rPr lang="pt-BR" sz="1800" dirty="0" err="1">
                <a:solidFill>
                  <a:srgbClr val="FFC000"/>
                </a:solidFill>
                <a:effectLst/>
                <a:latin typeface="OfficinaSansStd"/>
              </a:rPr>
              <a:t>Concílio</a:t>
            </a:r>
            <a:r>
              <a:rPr lang="pt-BR" sz="1800" dirty="0">
                <a:solidFill>
                  <a:srgbClr val="FFC000"/>
                </a:solidFill>
                <a:effectLst/>
                <a:latin typeface="OfficinaSansStd"/>
              </a:rPr>
              <a:t> de </a:t>
            </a:r>
            <a:r>
              <a:rPr lang="pt-BR" sz="1800" dirty="0" err="1">
                <a:solidFill>
                  <a:srgbClr val="FFC000"/>
                </a:solidFill>
                <a:effectLst/>
                <a:latin typeface="OfficinaSansStd"/>
              </a:rPr>
              <a:t>Valença</a:t>
            </a:r>
            <a:r>
              <a:rPr lang="pt-BR" sz="1800" dirty="0">
                <a:solidFill>
                  <a:srgbClr val="FFC000"/>
                </a:solidFill>
                <a:effectLst/>
                <a:latin typeface="OfficinaSansStd"/>
              </a:rPr>
              <a:t> – em </a:t>
            </a:r>
            <a:r>
              <a:rPr lang="pt-BR" sz="1800" dirty="0">
                <a:solidFill>
                  <a:schemeClr val="accent2"/>
                </a:solidFill>
                <a:effectLst/>
                <a:latin typeface="OfficinaSansStd"/>
              </a:rPr>
              <a:t>1229</a:t>
            </a:r>
            <a:r>
              <a:rPr lang="pt-BR" sz="1800" dirty="0">
                <a:effectLst/>
                <a:latin typeface="OfficinaSansStd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6944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NA IDADE DAS TREVAS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4469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O ESCURECIMENTO DA VERDADE DE DEUS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377F74D-F654-28D8-C1A8-244591A7188D}"/>
              </a:ext>
            </a:extLst>
          </p:cNvPr>
          <p:cNvSpPr txBox="1"/>
          <p:nvPr/>
        </p:nvSpPr>
        <p:spPr>
          <a:xfrm>
            <a:off x="611687" y="1895540"/>
            <a:ext cx="1096862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effectLst/>
                <a:latin typeface="OfficinaSansStd"/>
              </a:rPr>
              <a:t>Dogma do </a:t>
            </a:r>
            <a:r>
              <a:rPr lang="pt-BR" sz="1800" dirty="0" err="1">
                <a:effectLst/>
                <a:latin typeface="OfficinaSansStd"/>
              </a:rPr>
              <a:t>purgatório</a:t>
            </a:r>
            <a:r>
              <a:rPr lang="pt-BR" sz="1800" dirty="0">
                <a:effectLst/>
                <a:latin typeface="OfficinaSansStd"/>
              </a:rPr>
              <a:t>, proclamado pelo </a:t>
            </a:r>
            <a:r>
              <a:rPr lang="pt-BR" sz="1800" dirty="0" err="1">
                <a:effectLst/>
                <a:latin typeface="OfficinaSansStd"/>
              </a:rPr>
              <a:t>Concílio</a:t>
            </a:r>
            <a:r>
              <a:rPr lang="pt-BR" sz="1800" dirty="0">
                <a:effectLst/>
                <a:latin typeface="OfficinaSansStd"/>
              </a:rPr>
              <a:t> de </a:t>
            </a:r>
            <a:r>
              <a:rPr lang="pt-BR" sz="1800" dirty="0" err="1">
                <a:effectLst/>
                <a:latin typeface="OfficinaSansStd"/>
              </a:rPr>
              <a:t>Florença</a:t>
            </a:r>
            <a:r>
              <a:rPr lang="pt-BR" sz="1800" dirty="0">
                <a:effectLst/>
                <a:latin typeface="OfficinaSansStd"/>
              </a:rPr>
              <a:t> – em </a:t>
            </a:r>
            <a:r>
              <a:rPr lang="pt-BR" sz="1800" dirty="0">
                <a:solidFill>
                  <a:schemeClr val="accent2"/>
                </a:solidFill>
                <a:effectLst/>
                <a:latin typeface="OfficinaSansStd"/>
              </a:rPr>
              <a:t>1439</a:t>
            </a:r>
            <a:r>
              <a:rPr lang="pt-BR" sz="1800" dirty="0">
                <a:effectLst/>
                <a:latin typeface="OfficinaSansStd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 err="1">
                <a:solidFill>
                  <a:srgbClr val="FFC000"/>
                </a:solidFill>
                <a:effectLst/>
                <a:latin typeface="OfficinaSansStd"/>
              </a:rPr>
              <a:t>Tradição</a:t>
            </a:r>
            <a:r>
              <a:rPr lang="pt-BR" sz="1800" dirty="0">
                <a:solidFill>
                  <a:srgbClr val="FFC000"/>
                </a:solidFill>
                <a:effectLst/>
                <a:latin typeface="OfficinaSansStd"/>
              </a:rPr>
              <a:t>, declarada, pelo </a:t>
            </a:r>
            <a:r>
              <a:rPr lang="pt-BR" sz="1800" dirty="0" err="1">
                <a:solidFill>
                  <a:srgbClr val="FFC000"/>
                </a:solidFill>
                <a:effectLst/>
                <a:latin typeface="OfficinaSansStd"/>
              </a:rPr>
              <a:t>Concílio</a:t>
            </a:r>
            <a:r>
              <a:rPr lang="pt-BR" sz="1800" dirty="0">
                <a:solidFill>
                  <a:srgbClr val="FFC000"/>
                </a:solidFill>
                <a:effectLst/>
                <a:latin typeface="OfficinaSansStd"/>
              </a:rPr>
              <a:t> de Trento, como autoridade igual à da </a:t>
            </a:r>
            <a:r>
              <a:rPr lang="pt-BR" sz="1800" dirty="0" err="1">
                <a:solidFill>
                  <a:srgbClr val="FFC000"/>
                </a:solidFill>
                <a:effectLst/>
                <a:latin typeface="OfficinaSansStd"/>
              </a:rPr>
              <a:t>Bíblia</a:t>
            </a:r>
            <a:r>
              <a:rPr lang="pt-BR" sz="1800" dirty="0">
                <a:solidFill>
                  <a:srgbClr val="FFC000"/>
                </a:solidFill>
                <a:effectLst/>
                <a:latin typeface="OfficinaSansStd"/>
              </a:rPr>
              <a:t> – em </a:t>
            </a:r>
            <a:r>
              <a:rPr lang="pt-BR" sz="1800" dirty="0">
                <a:solidFill>
                  <a:schemeClr val="accent2"/>
                </a:solidFill>
                <a:effectLst/>
                <a:latin typeface="OfficinaSansStd"/>
              </a:rPr>
              <a:t>1545</a:t>
            </a:r>
            <a:r>
              <a:rPr lang="pt-BR" sz="1800" dirty="0">
                <a:effectLst/>
                <a:latin typeface="OfficinaSansStd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rgbClr val="FFC000"/>
                </a:solidFill>
                <a:effectLst/>
                <a:latin typeface="OfficinaSansStd"/>
              </a:rPr>
              <a:t>Livros </a:t>
            </a:r>
            <a:r>
              <a:rPr lang="pt-BR" sz="1800" dirty="0" err="1">
                <a:solidFill>
                  <a:srgbClr val="FFC000"/>
                </a:solidFill>
                <a:effectLst/>
                <a:latin typeface="OfficinaSansStd"/>
              </a:rPr>
              <a:t>apócrifos</a:t>
            </a:r>
            <a:r>
              <a:rPr lang="pt-BR" sz="1800" dirty="0">
                <a:solidFill>
                  <a:srgbClr val="FFC000"/>
                </a:solidFill>
                <a:effectLst/>
                <a:latin typeface="OfficinaSansStd"/>
              </a:rPr>
              <a:t> foram acrescentados à </a:t>
            </a:r>
            <a:r>
              <a:rPr lang="pt-BR" sz="1800" dirty="0" err="1">
                <a:solidFill>
                  <a:srgbClr val="FFC000"/>
                </a:solidFill>
                <a:effectLst/>
                <a:latin typeface="OfficinaSansStd"/>
              </a:rPr>
              <a:t>Bíblia</a:t>
            </a:r>
            <a:r>
              <a:rPr lang="pt-BR" sz="1800" dirty="0">
                <a:solidFill>
                  <a:srgbClr val="FFC000"/>
                </a:solidFill>
                <a:effectLst/>
                <a:latin typeface="OfficinaSansStd"/>
              </a:rPr>
              <a:t>, pelo </a:t>
            </a:r>
            <a:r>
              <a:rPr lang="pt-BR" sz="1800" dirty="0" err="1">
                <a:solidFill>
                  <a:srgbClr val="FFC000"/>
                </a:solidFill>
                <a:effectLst/>
                <a:latin typeface="OfficinaSansStd"/>
              </a:rPr>
              <a:t>Concílio</a:t>
            </a:r>
            <a:r>
              <a:rPr lang="pt-BR" sz="1800" dirty="0">
                <a:solidFill>
                  <a:srgbClr val="FFC000"/>
                </a:solidFill>
                <a:effectLst/>
                <a:latin typeface="OfficinaSansStd"/>
              </a:rPr>
              <a:t> de Trento – em </a:t>
            </a:r>
            <a:r>
              <a:rPr lang="pt-BR" sz="1800" dirty="0">
                <a:solidFill>
                  <a:schemeClr val="accent2"/>
                </a:solidFill>
                <a:effectLst/>
                <a:latin typeface="OfficinaSansStd"/>
              </a:rPr>
              <a:t>1546</a:t>
            </a:r>
            <a:r>
              <a:rPr lang="pt-BR" sz="1800" dirty="0">
                <a:effectLst/>
                <a:latin typeface="OfficinaSansStd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effectLst/>
                <a:latin typeface="OfficinaSansStd"/>
              </a:rPr>
              <a:t>Proclamada a Imaculada </a:t>
            </a:r>
            <a:r>
              <a:rPr lang="pt-BR" sz="1800" dirty="0" err="1">
                <a:effectLst/>
                <a:latin typeface="OfficinaSansStd"/>
              </a:rPr>
              <a:t>Conceição</a:t>
            </a:r>
            <a:r>
              <a:rPr lang="pt-BR" sz="1800" dirty="0">
                <a:effectLst/>
                <a:latin typeface="OfficinaSansStd"/>
              </a:rPr>
              <a:t> da Virgem Maria, pelo papa Pio IX – em </a:t>
            </a:r>
            <a:r>
              <a:rPr lang="pt-BR" sz="1800" dirty="0">
                <a:solidFill>
                  <a:schemeClr val="accent2"/>
                </a:solidFill>
                <a:effectLst/>
                <a:latin typeface="OfficinaSansStd"/>
              </a:rPr>
              <a:t>1854</a:t>
            </a:r>
            <a:r>
              <a:rPr lang="pt-BR" sz="1800" dirty="0">
                <a:effectLst/>
                <a:latin typeface="OfficinaSansStd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 err="1">
                <a:effectLst/>
                <a:latin typeface="OfficinaSansStd"/>
              </a:rPr>
              <a:t>Assunção</a:t>
            </a:r>
            <a:r>
              <a:rPr lang="pt-BR" sz="1800" dirty="0">
                <a:effectLst/>
                <a:latin typeface="OfficinaSansStd"/>
              </a:rPr>
              <a:t> da Virgem Maria (</a:t>
            </a:r>
            <a:r>
              <a:rPr lang="pt-BR" sz="1800" dirty="0" err="1">
                <a:effectLst/>
                <a:latin typeface="OfficinaSansStd"/>
              </a:rPr>
              <a:t>ascensão</a:t>
            </a:r>
            <a:r>
              <a:rPr lang="pt-BR" sz="1800" dirty="0">
                <a:effectLst/>
                <a:latin typeface="OfficinaSansStd"/>
              </a:rPr>
              <a:t> corporal ao </a:t>
            </a:r>
            <a:r>
              <a:rPr lang="pt-BR" sz="1800" dirty="0" err="1">
                <a:effectLst/>
                <a:latin typeface="OfficinaSansStd"/>
              </a:rPr>
              <a:t>Céu</a:t>
            </a:r>
            <a:r>
              <a:rPr lang="pt-BR" sz="1800" dirty="0">
                <a:effectLst/>
                <a:latin typeface="OfficinaSansStd"/>
              </a:rPr>
              <a:t>, pouco depois de sua morte), proclamada por Pio XII – em </a:t>
            </a:r>
            <a:r>
              <a:rPr lang="pt-BR" sz="1800" dirty="0">
                <a:solidFill>
                  <a:schemeClr val="accent2"/>
                </a:solidFill>
                <a:effectLst/>
                <a:latin typeface="OfficinaSansStd"/>
              </a:rPr>
              <a:t>1950</a:t>
            </a:r>
            <a:r>
              <a:rPr lang="pt-BR" sz="1800" dirty="0">
                <a:effectLst/>
                <a:latin typeface="OfficinaSansStd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 err="1">
                <a:solidFill>
                  <a:srgbClr val="FFC000"/>
                </a:solidFill>
                <a:effectLst/>
                <a:latin typeface="OfficinaSansStd"/>
              </a:rPr>
              <a:t>Proclamação</a:t>
            </a:r>
            <a:r>
              <a:rPr lang="pt-BR" sz="1800" dirty="0">
                <a:solidFill>
                  <a:srgbClr val="FFC000"/>
                </a:solidFill>
                <a:effectLst/>
                <a:latin typeface="OfficinaSansStd"/>
              </a:rPr>
              <a:t> de Maria como </a:t>
            </a:r>
            <a:r>
              <a:rPr lang="pt-BR" sz="1800" dirty="0" err="1">
                <a:solidFill>
                  <a:srgbClr val="FFC000"/>
                </a:solidFill>
                <a:effectLst/>
                <a:latin typeface="OfficinaSansStd"/>
              </a:rPr>
              <a:t>mãe</a:t>
            </a:r>
            <a:r>
              <a:rPr lang="pt-BR" sz="1800" dirty="0">
                <a:solidFill>
                  <a:srgbClr val="FFC000"/>
                </a:solidFill>
                <a:effectLst/>
                <a:latin typeface="OfficinaSansStd"/>
              </a:rPr>
              <a:t> da Igreja, pelo papa Paulo VI – em </a:t>
            </a:r>
            <a:r>
              <a:rPr lang="pt-BR" sz="1800" dirty="0">
                <a:solidFill>
                  <a:schemeClr val="accent2"/>
                </a:solidFill>
                <a:effectLst/>
                <a:latin typeface="OfficinaSansStd"/>
              </a:rPr>
              <a:t>1965</a:t>
            </a:r>
            <a:r>
              <a:rPr lang="pt-BR" sz="1800" dirty="0">
                <a:effectLst/>
                <a:latin typeface="OfficinaSansStd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399005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NA IDADE DAS TREVAS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4469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O ESCURECIMENTO DA VERDADE DE DEUS</a:t>
            </a:r>
          </a:p>
        </p:txBody>
      </p:sp>
      <p:pic>
        <p:nvPicPr>
          <p:cNvPr id="5122" name="Picture 2" descr="Quem era Constantino? - Cléofas">
            <a:extLst>
              <a:ext uri="{FF2B5EF4-FFF2-40B4-BE49-F238E27FC236}">
                <a16:creationId xmlns:a16="http://schemas.microsoft.com/office/drawing/2014/main" id="{92A64AD7-E766-11BC-3AB9-B2B252D643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4711" y="2212200"/>
            <a:ext cx="5332179" cy="2962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14C4141-04E4-D5C9-0E42-2565FB9E146C}"/>
              </a:ext>
            </a:extLst>
          </p:cNvPr>
          <p:cNvSpPr txBox="1"/>
          <p:nvPr/>
        </p:nvSpPr>
        <p:spPr>
          <a:xfrm>
            <a:off x="689398" y="1800535"/>
            <a:ext cx="803005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/>
              <a:t>Os estudiosos continuam a debater e examinar a razão da conversão de Constantino ao cristianismo. Um elemento envolve tentativas de determinar a demografia do Império Romano c. 300 EC. </a:t>
            </a:r>
            <a:r>
              <a:rPr lang="pt-BR" sz="1600" dirty="0">
                <a:solidFill>
                  <a:srgbClr val="FFC000"/>
                </a:solidFill>
              </a:rPr>
              <a:t>O cristianismo cresceu constantemente desde o século </a:t>
            </a:r>
            <a:r>
              <a:rPr lang="pt-BR" sz="1600" dirty="0" err="1">
                <a:solidFill>
                  <a:srgbClr val="FFC000"/>
                </a:solidFill>
              </a:rPr>
              <a:t>I</a:t>
            </a:r>
            <a:r>
              <a:rPr lang="pt-BR" sz="1600" dirty="0">
                <a:solidFill>
                  <a:srgbClr val="FFC000"/>
                </a:solidFill>
              </a:rPr>
              <a:t> </a:t>
            </a:r>
            <a:r>
              <a:rPr lang="pt-BR" sz="1600" dirty="0" err="1">
                <a:solidFill>
                  <a:srgbClr val="FFC000"/>
                </a:solidFill>
              </a:rPr>
              <a:t>dC</a:t>
            </a:r>
            <a:r>
              <a:rPr lang="pt-BR" sz="1600" dirty="0">
                <a:solidFill>
                  <a:srgbClr val="FFC000"/>
                </a:solidFill>
              </a:rPr>
              <a:t> e, em 300 </a:t>
            </a:r>
            <a:r>
              <a:rPr lang="pt-BR" sz="1600" dirty="0" err="1">
                <a:solidFill>
                  <a:srgbClr val="FFC000"/>
                </a:solidFill>
              </a:rPr>
              <a:t>dC</a:t>
            </a:r>
            <a:r>
              <a:rPr lang="pt-BR" sz="1600" dirty="0">
                <a:solidFill>
                  <a:srgbClr val="FFC000"/>
                </a:solidFill>
              </a:rPr>
              <a:t>, estima-se que de uma população total de 60 milhões, 3 milhões eram cristãos. (Os judeus ainda somavam 11 milhões). Alguns afirmam que Constantino foi inteligente o suficiente para prever os ventos da mudança. No entanto, Constantino pode ter sido pré-programado para algumas de suas crenças.</a:t>
            </a:r>
          </a:p>
          <a:p>
            <a:endParaRPr lang="pt-BR" sz="1600" dirty="0"/>
          </a:p>
          <a:p>
            <a:r>
              <a:rPr lang="pt-BR" sz="1600" dirty="0">
                <a:solidFill>
                  <a:srgbClr val="FFC000"/>
                </a:solidFill>
              </a:rPr>
              <a:t>Durante o reinado do imperador Aureliano (r. 270-275 </a:t>
            </a:r>
            <a:r>
              <a:rPr lang="pt-BR" sz="1600" dirty="0" err="1">
                <a:solidFill>
                  <a:srgbClr val="FFC000"/>
                </a:solidFill>
              </a:rPr>
              <a:t>dC</a:t>
            </a:r>
            <a:r>
              <a:rPr lang="pt-BR" sz="1600" dirty="0">
                <a:solidFill>
                  <a:srgbClr val="FFC000"/>
                </a:solidFill>
              </a:rPr>
              <a:t>), o culto ao Sol </a:t>
            </a:r>
            <a:r>
              <a:rPr lang="pt-BR" sz="1600" dirty="0" err="1">
                <a:solidFill>
                  <a:srgbClr val="FFC000"/>
                </a:solidFill>
              </a:rPr>
              <a:t>Invictus</a:t>
            </a:r>
            <a:r>
              <a:rPr lang="pt-BR" sz="1600" dirty="0">
                <a:solidFill>
                  <a:srgbClr val="FFC000"/>
                </a:solidFill>
              </a:rPr>
              <a:t> ("o sol invencível e invencível") foi promovido como seu culto familiar. Este culto também incorporou conceitos de Júpiter, Apolo e Helios. Sol </a:t>
            </a:r>
            <a:r>
              <a:rPr lang="pt-BR" sz="1600" dirty="0" err="1">
                <a:solidFill>
                  <a:srgbClr val="FFC000"/>
                </a:solidFill>
              </a:rPr>
              <a:t>Invictus</a:t>
            </a:r>
            <a:r>
              <a:rPr lang="pt-BR" sz="1600" dirty="0">
                <a:solidFill>
                  <a:srgbClr val="FFC000"/>
                </a:solidFill>
              </a:rPr>
              <a:t> se fundiu com outro culto militar popular, o de </a:t>
            </a:r>
            <a:r>
              <a:rPr lang="pt-BR" sz="1600" dirty="0" err="1">
                <a:solidFill>
                  <a:srgbClr val="FFC000"/>
                </a:solidFill>
              </a:rPr>
              <a:t>Mithras</a:t>
            </a:r>
            <a:r>
              <a:rPr lang="pt-BR" sz="1600" dirty="0">
                <a:solidFill>
                  <a:srgbClr val="FFC000"/>
                </a:solidFill>
              </a:rPr>
              <a:t>. </a:t>
            </a:r>
            <a:r>
              <a:rPr lang="pt-BR" sz="1600" dirty="0"/>
              <a:t>Ao mesmo tempo, Aureliano também reorganizou as finanças imperiais e regulou as importações e o preço dos alimentos nas províncias. Seus ideais podem ser resumidos como "um deus, um império". </a:t>
            </a:r>
            <a:r>
              <a:rPr lang="pt-BR" sz="1600" dirty="0">
                <a:solidFill>
                  <a:srgbClr val="FFC000"/>
                </a:solidFill>
              </a:rPr>
              <a:t>Constâncio e seu filho Constantino eram ambos membros do culto do Sol </a:t>
            </a:r>
            <a:r>
              <a:rPr lang="pt-BR" sz="1600" dirty="0" err="1">
                <a:solidFill>
                  <a:srgbClr val="FFC000"/>
                </a:solidFill>
              </a:rPr>
              <a:t>Invictus</a:t>
            </a:r>
            <a:r>
              <a:rPr lang="pt-BR" sz="1600" dirty="0">
                <a:solidFill>
                  <a:srgbClr val="FFC000"/>
                </a:solidFill>
              </a:rPr>
              <a:t>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28EF679-A28E-B0AA-C32E-6B219EB53213}"/>
              </a:ext>
            </a:extLst>
          </p:cNvPr>
          <p:cNvSpPr txBox="1"/>
          <p:nvPr/>
        </p:nvSpPr>
        <p:spPr>
          <a:xfrm>
            <a:off x="689398" y="5824087"/>
            <a:ext cx="64389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solidFill>
                  <a:srgbClr val="FFC000"/>
                </a:solidFill>
              </a:rPr>
              <a:t>https://</a:t>
            </a:r>
            <a:r>
              <a:rPr lang="pt-BR" sz="1200" dirty="0" err="1">
                <a:solidFill>
                  <a:srgbClr val="FFC000"/>
                </a:solidFill>
              </a:rPr>
              <a:t>www.worldhistory.org</a:t>
            </a:r>
            <a:r>
              <a:rPr lang="pt-BR" sz="1200" dirty="0">
                <a:solidFill>
                  <a:srgbClr val="FFC000"/>
                </a:solidFill>
              </a:rPr>
              <a:t>/</a:t>
            </a:r>
            <a:r>
              <a:rPr lang="pt-BR" sz="1200" dirty="0" err="1">
                <a:solidFill>
                  <a:srgbClr val="FFC000"/>
                </a:solidFill>
              </a:rPr>
              <a:t>article</a:t>
            </a:r>
            <a:r>
              <a:rPr lang="pt-BR" sz="1200" dirty="0">
                <a:solidFill>
                  <a:srgbClr val="FFC000"/>
                </a:solidFill>
              </a:rPr>
              <a:t>/1737/</a:t>
            </a:r>
            <a:r>
              <a:rPr lang="pt-BR" sz="1200" dirty="0" err="1">
                <a:solidFill>
                  <a:srgbClr val="FFC000"/>
                </a:solidFill>
              </a:rPr>
              <a:t>constantines-conversion-to-christianity</a:t>
            </a:r>
            <a:r>
              <a:rPr lang="pt-BR" sz="1200" dirty="0">
                <a:solidFill>
                  <a:srgbClr val="FFC000"/>
                </a:solidFill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898649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NA IDADE DAS TREVAS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4469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O ESCURECIMENTO DA VERDADE DE DEUS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28EF679-A28E-B0AA-C32E-6B219EB53213}"/>
              </a:ext>
            </a:extLst>
          </p:cNvPr>
          <p:cNvSpPr txBox="1"/>
          <p:nvPr/>
        </p:nvSpPr>
        <p:spPr>
          <a:xfrm>
            <a:off x="689398" y="5877321"/>
            <a:ext cx="1066440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solidFill>
                  <a:srgbClr val="FFC000"/>
                </a:solidFill>
              </a:rPr>
              <a:t>https://</a:t>
            </a:r>
            <a:r>
              <a:rPr lang="pt-BR" sz="1200" dirty="0" err="1">
                <a:solidFill>
                  <a:srgbClr val="FFC000"/>
                </a:solidFill>
              </a:rPr>
              <a:t>www.thoughtco.com</a:t>
            </a:r>
            <a:r>
              <a:rPr lang="pt-BR" sz="1200" dirty="0">
                <a:solidFill>
                  <a:srgbClr val="FFC000"/>
                </a:solidFill>
              </a:rPr>
              <a:t>/solstice-celebrations-in-ancient-history-119073#:~:</a:t>
            </a:r>
            <a:r>
              <a:rPr lang="pt-BR" sz="1200" dirty="0" err="1">
                <a:solidFill>
                  <a:srgbClr val="FFC000"/>
                </a:solidFill>
              </a:rPr>
              <a:t>text</a:t>
            </a:r>
            <a:r>
              <a:rPr lang="pt-BR" sz="1200" dirty="0">
                <a:solidFill>
                  <a:srgbClr val="FFC000"/>
                </a:solidFill>
              </a:rPr>
              <a:t>=%22Mithras%2C%20the%20sun%2Dgod,day%20of%20the%20conquering%20sun.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0A305D8-D335-148D-6480-BA93AA53627C}"/>
              </a:ext>
            </a:extLst>
          </p:cNvPr>
          <p:cNvSpPr txBox="1"/>
          <p:nvPr/>
        </p:nvSpPr>
        <p:spPr>
          <a:xfrm>
            <a:off x="689398" y="1874173"/>
            <a:ext cx="60960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O </a:t>
            </a:r>
            <a:r>
              <a:rPr lang="pt-BR" dirty="0" err="1"/>
              <a:t>mitraísmo</a:t>
            </a:r>
            <a:r>
              <a:rPr lang="pt-BR" dirty="0"/>
              <a:t>, como o cristianismo, oferece salvação aos seus adeptos. </a:t>
            </a:r>
            <a:r>
              <a:rPr lang="pt-BR" dirty="0" err="1"/>
              <a:t>Mithras</a:t>
            </a:r>
            <a:r>
              <a:rPr lang="pt-BR" dirty="0"/>
              <a:t> nasceu no mundo para salvar a humanidade do mal. Ambas as figuras ascenderam em forma humana, </a:t>
            </a:r>
            <a:r>
              <a:rPr lang="pt-BR" dirty="0" err="1"/>
              <a:t>Mithras</a:t>
            </a:r>
            <a:r>
              <a:rPr lang="pt-BR" dirty="0"/>
              <a:t> para manejar a carruagem do sol, Cristo para o céu. O seguinte resume os aspectos do </a:t>
            </a:r>
            <a:r>
              <a:rPr lang="pt-BR" dirty="0" err="1"/>
              <a:t>Mitraísmo</a:t>
            </a:r>
            <a:r>
              <a:rPr lang="pt-BR" dirty="0"/>
              <a:t> que também são encontrados no Cristianismo.</a:t>
            </a:r>
          </a:p>
          <a:p>
            <a:endParaRPr lang="pt-BR" dirty="0"/>
          </a:p>
          <a:p>
            <a:r>
              <a:rPr lang="pt-BR" dirty="0"/>
              <a:t>"</a:t>
            </a:r>
            <a:r>
              <a:rPr lang="pt-BR" dirty="0" err="1"/>
              <a:t>Mithras</a:t>
            </a:r>
            <a:r>
              <a:rPr lang="pt-BR" dirty="0"/>
              <a:t>, </a:t>
            </a:r>
            <a:r>
              <a:rPr lang="pt-BR" dirty="0">
                <a:solidFill>
                  <a:srgbClr val="FFC000"/>
                </a:solidFill>
              </a:rPr>
              <a:t>o deus-sol, nasceu de uma virgem em uma caverna em 25 de dezembro e adorava no domingo, o dia do sol conquistador</a:t>
            </a:r>
            <a:r>
              <a:rPr lang="pt-BR" dirty="0"/>
              <a:t>. Ele era um </a:t>
            </a:r>
            <a:r>
              <a:rPr lang="pt-BR" dirty="0">
                <a:solidFill>
                  <a:srgbClr val="FFC000"/>
                </a:solidFill>
              </a:rPr>
              <a:t>deus-salvador que rivalizava com Jesus em popularidade</a:t>
            </a:r>
            <a:r>
              <a:rPr lang="pt-BR" dirty="0"/>
              <a:t>. Ele </a:t>
            </a:r>
            <a:r>
              <a:rPr lang="pt-BR" dirty="0">
                <a:solidFill>
                  <a:srgbClr val="FFC000"/>
                </a:solidFill>
              </a:rPr>
              <a:t>morreu e ressuscitou </a:t>
            </a:r>
            <a:r>
              <a:rPr lang="pt-BR" dirty="0"/>
              <a:t>em para se tornar um deus mensageiro, </a:t>
            </a:r>
            <a:r>
              <a:rPr lang="pt-BR" dirty="0">
                <a:solidFill>
                  <a:srgbClr val="FFC000"/>
                </a:solidFill>
              </a:rPr>
              <a:t>um intermediário entre o homem e o bom deus da luz</a:t>
            </a:r>
            <a:r>
              <a:rPr lang="pt-BR" dirty="0"/>
              <a:t>, e o líder das forças da justiça contra as forças das trevas do deus do mal."</a:t>
            </a:r>
          </a:p>
        </p:txBody>
      </p:sp>
      <p:pic>
        <p:nvPicPr>
          <p:cNvPr id="8194" name="Picture 2" descr="upload.wikimedia.org/wikipedia/commons/thumb/0/...">
            <a:extLst>
              <a:ext uri="{FF2B5EF4-FFF2-40B4-BE49-F238E27FC236}">
                <a16:creationId xmlns:a16="http://schemas.microsoft.com/office/drawing/2014/main" id="{3E188A04-2C3E-4D1B-3466-E9E3CFAF38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442" y="1806104"/>
            <a:ext cx="4063824" cy="387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02277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NA IDADE DAS TREVAS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4469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O ESCURECIMENTO DA VERDADE DE DEUS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CA03C7EE-DFDB-D663-44AD-E91D67BB6DFB}"/>
              </a:ext>
            </a:extLst>
          </p:cNvPr>
          <p:cNvSpPr txBox="1"/>
          <p:nvPr/>
        </p:nvSpPr>
        <p:spPr>
          <a:xfrm>
            <a:off x="640973" y="1906325"/>
            <a:ext cx="1071282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b="0" i="0" dirty="0">
                <a:effectLst/>
              </a:rPr>
              <a:t>O chamado </a:t>
            </a:r>
            <a:r>
              <a:rPr lang="pt-BR" b="1" i="0" dirty="0">
                <a:effectLst/>
              </a:rPr>
              <a:t>Édito de Constantino</a:t>
            </a:r>
            <a:r>
              <a:rPr lang="pt-BR" b="0" i="0" dirty="0">
                <a:effectLst/>
              </a:rPr>
              <a:t> foi uma </a:t>
            </a:r>
            <a:r>
              <a:rPr lang="pt-BR" b="0" i="0" u="none" strike="noStrike" dirty="0">
                <a:effectLst/>
                <a:hlinkClick r:id="rId3" tooltip="Lei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lei</a:t>
            </a:r>
            <a:r>
              <a:rPr lang="pt-BR" b="0" i="0" dirty="0">
                <a:effectLst/>
              </a:rPr>
              <a:t> do </a:t>
            </a:r>
            <a:r>
              <a:rPr lang="pt-BR" b="0" i="0" u="none" strike="noStrike" dirty="0">
                <a:effectLst/>
                <a:hlinkClick r:id="rId4" tooltip="Imperador roman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imperador romano</a:t>
            </a:r>
            <a:r>
              <a:rPr lang="pt-BR" b="0" i="0" dirty="0">
                <a:effectLst/>
              </a:rPr>
              <a:t> </a:t>
            </a:r>
            <a:r>
              <a:rPr lang="pt-BR" b="0" i="0" u="none" strike="noStrike" dirty="0">
                <a:effectLst/>
                <a:hlinkClick r:id="rId5" tooltip="Constantin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Constantino</a:t>
            </a:r>
            <a:r>
              <a:rPr lang="pt-BR" b="0" i="0" dirty="0">
                <a:effectLst/>
              </a:rPr>
              <a:t>, proclamada em 7 de março de 321 d.C.. O seu texto dizia:</a:t>
            </a:r>
          </a:p>
          <a:p>
            <a:br>
              <a:rPr lang="pt-BR" dirty="0"/>
            </a:br>
            <a:endParaRPr lang="pt-BR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98BB41FF-88FE-5957-FBDC-804B890E0E03}"/>
              </a:ext>
            </a:extLst>
          </p:cNvPr>
          <p:cNvSpPr txBox="1"/>
          <p:nvPr/>
        </p:nvSpPr>
        <p:spPr>
          <a:xfrm>
            <a:off x="2492828" y="2710894"/>
            <a:ext cx="720634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i="1" dirty="0">
                <a:solidFill>
                  <a:srgbClr val="FFC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 todos os </a:t>
            </a:r>
            <a:r>
              <a:rPr lang="pt-BR" i="1" u="none" strike="noStrike" dirty="0">
                <a:solidFill>
                  <a:srgbClr val="FFC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6" tooltip="Juiz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juízes</a:t>
            </a:r>
            <a:r>
              <a:rPr lang="pt-BR" i="1" dirty="0">
                <a:solidFill>
                  <a:srgbClr val="FFC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e todos os habitantes da cidade, e todos os mercadores e artífices </a:t>
            </a:r>
            <a:r>
              <a:rPr lang="pt-BR" i="1" u="sng" dirty="0">
                <a:solidFill>
                  <a:srgbClr val="FFC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descansem no venerável dia do </a:t>
            </a:r>
            <a:r>
              <a:rPr lang="pt-BR" i="1" u="sng" strike="noStrike" dirty="0">
                <a:solidFill>
                  <a:srgbClr val="FFC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7" tooltip="So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Sol</a:t>
            </a:r>
            <a:r>
              <a:rPr lang="pt-BR" i="1" dirty="0">
                <a:solidFill>
                  <a:srgbClr val="FFC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Não obstante, atendam os </a:t>
            </a:r>
            <a:r>
              <a:rPr lang="pt-BR" i="1" strike="noStrike" dirty="0">
                <a:solidFill>
                  <a:srgbClr val="FFC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8" tooltip="Agricultur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lavradores</a:t>
            </a:r>
            <a:r>
              <a:rPr lang="pt-BR" i="1" dirty="0">
                <a:solidFill>
                  <a:srgbClr val="FFC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com plena liberdade ao cultivo dos campos; visto acontecer amiúde que nenhum outro dia é tão adequado à semeadura do </a:t>
            </a:r>
            <a:r>
              <a:rPr lang="pt-BR" i="1" u="none" strike="noStrike" dirty="0">
                <a:solidFill>
                  <a:srgbClr val="FFC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9" tooltip="Cerea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grão</a:t>
            </a:r>
            <a:r>
              <a:rPr lang="pt-BR" i="1" dirty="0">
                <a:solidFill>
                  <a:srgbClr val="FFC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ou ao plantio da </a:t>
            </a:r>
            <a:r>
              <a:rPr lang="pt-BR" i="1" u="none" strike="noStrike" dirty="0">
                <a:solidFill>
                  <a:srgbClr val="FFC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10" tooltip="Vinh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vinha</a:t>
            </a:r>
            <a:r>
              <a:rPr lang="pt-BR" i="1" dirty="0">
                <a:solidFill>
                  <a:srgbClr val="FFC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; daí o não se dever deixar passar o tempo favorável concedido pelo céu</a:t>
            </a:r>
            <a:endParaRPr lang="pt-BR" i="1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712FD413-BEF1-C0FE-2568-10B5F5031FAF}"/>
              </a:ext>
            </a:extLst>
          </p:cNvPr>
          <p:cNvSpPr txBox="1"/>
          <p:nvPr/>
        </p:nvSpPr>
        <p:spPr>
          <a:xfrm>
            <a:off x="2492828" y="4530730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b="0" i="1" dirty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Codex </a:t>
            </a:r>
            <a:r>
              <a:rPr lang="pt-BR" sz="1200" b="0" i="1" dirty="0" err="1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Justinianus</a:t>
            </a:r>
            <a:r>
              <a:rPr lang="pt-BR" sz="1200" b="0" i="1" dirty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, lib. 13, it. 12, par. 2.</a:t>
            </a:r>
            <a:endParaRPr lang="pt-BR" sz="1200" i="1" dirty="0">
              <a:solidFill>
                <a:srgbClr val="FFC000"/>
              </a:solidFill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E46E0DAE-CFCC-83B8-BA2E-C9314951CB2B}"/>
              </a:ext>
            </a:extLst>
          </p:cNvPr>
          <p:cNvSpPr txBox="1"/>
          <p:nvPr/>
        </p:nvSpPr>
        <p:spPr>
          <a:xfrm>
            <a:off x="640973" y="4960327"/>
            <a:ext cx="1091005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0" i="0" dirty="0">
                <a:effectLst/>
              </a:rPr>
              <a:t>Embora alguns cristãos tenham usado o decreto </a:t>
            </a:r>
            <a:r>
              <a:rPr lang="pt-BR" b="0" i="0" dirty="0">
                <a:solidFill>
                  <a:srgbClr val="FFC000"/>
                </a:solidFill>
                <a:effectLst/>
              </a:rPr>
              <a:t>como apoio à guarda do domingo</a:t>
            </a:r>
            <a:r>
              <a:rPr lang="pt-BR" b="0" i="0" dirty="0">
                <a:effectLst/>
              </a:rPr>
              <a:t>, para tentar solucionar a polêmica</a:t>
            </a:r>
            <a:r>
              <a:rPr lang="pt-BR" b="0" i="0" u="none" strike="noStrike" baseline="30000" dirty="0">
                <a:effectLst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[2]</a:t>
            </a:r>
            <a:r>
              <a:rPr lang="pt-BR" b="0" i="0" dirty="0">
                <a:effectLst/>
              </a:rPr>
              <a:t> de guardar o </a:t>
            </a:r>
            <a:r>
              <a:rPr lang="pt-BR" b="0" i="0" u="none" strike="noStrike" dirty="0">
                <a:effectLst/>
                <a:hlinkClick r:id="rId12" tooltip="Sábad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sábado</a:t>
            </a:r>
            <a:r>
              <a:rPr lang="pt-BR" b="0" i="0" dirty="0">
                <a:effectLst/>
              </a:rPr>
              <a:t> ou o domingo na Igreja Cristã, na realidade, o decreto não se aplica aos cristãos ou judeus. Por uma questão estreitamente relacionada, </a:t>
            </a:r>
            <a:r>
              <a:rPr lang="pt-BR" b="0" i="0" u="none" strike="noStrike" dirty="0">
                <a:effectLst/>
                <a:hlinkClick r:id="rId13" tooltip="Eusébio de Cesarei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Eusébio</a:t>
            </a:r>
            <a:r>
              <a:rPr lang="pt-BR" b="0" i="0" dirty="0">
                <a:effectLst/>
              </a:rPr>
              <a:t> afirma: </a:t>
            </a:r>
            <a:r>
              <a:rPr lang="pt-BR" b="0" i="0" dirty="0">
                <a:solidFill>
                  <a:srgbClr val="FFC000"/>
                </a:solidFill>
                <a:effectLst/>
              </a:rPr>
              <a:t>"</a:t>
            </a:r>
            <a:r>
              <a:rPr lang="pt-BR" b="0" i="1" dirty="0">
                <a:solidFill>
                  <a:srgbClr val="FFC000"/>
                </a:solidFill>
                <a:effectLst/>
              </a:rPr>
              <a:t>Por sorte não temos nada em comum com a multidão de detestáveis judeus, por que recebemos de nosso Salvador, um dia de guarda diferente.</a:t>
            </a:r>
            <a:r>
              <a:rPr lang="pt-BR" b="0" i="0" dirty="0">
                <a:solidFill>
                  <a:srgbClr val="FFC000"/>
                </a:solidFill>
                <a:effectLst/>
              </a:rPr>
              <a:t>"</a:t>
            </a:r>
            <a:endParaRPr lang="pt-BR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4452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NA IDADE DAS TREVAS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4469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O ESCURECIMENTO DA VERDADE DE DEUS</a:t>
            </a:r>
          </a:p>
        </p:txBody>
      </p:sp>
      <p:pic>
        <p:nvPicPr>
          <p:cNvPr id="8" name="Imagem 7" descr="Tela de computador com texto preto sobre fundo branco&#10;&#10;Descrição gerada automaticamente">
            <a:extLst>
              <a:ext uri="{FF2B5EF4-FFF2-40B4-BE49-F238E27FC236}">
                <a16:creationId xmlns:a16="http://schemas.microsoft.com/office/drawing/2014/main" id="{A5835E3F-24FC-9656-1BF2-8A0F79EE565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8000" y="2464685"/>
            <a:ext cx="4548272" cy="2908460"/>
          </a:xfrm>
          <a:prstGeom prst="rect">
            <a:avLst/>
          </a:prstGeom>
        </p:spPr>
      </p:pic>
      <p:pic>
        <p:nvPicPr>
          <p:cNvPr id="9" name="Imagem 8" descr="Tela de computador com texto preto sobre fundo branco&#10;&#10;Descrição gerada automaticamente">
            <a:extLst>
              <a:ext uri="{FF2B5EF4-FFF2-40B4-BE49-F238E27FC236}">
                <a16:creationId xmlns:a16="http://schemas.microsoft.com/office/drawing/2014/main" id="{EC6C59B5-1747-3AF5-9ED7-E8ABC0568AC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1766" y="2464685"/>
            <a:ext cx="5170598" cy="2408343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B5E33785-425C-DEB3-62F8-56051A142521}"/>
              </a:ext>
            </a:extLst>
          </p:cNvPr>
          <p:cNvSpPr txBox="1"/>
          <p:nvPr/>
        </p:nvSpPr>
        <p:spPr>
          <a:xfrm>
            <a:off x="815125" y="5731913"/>
            <a:ext cx="104172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err="1">
                <a:solidFill>
                  <a:srgbClr val="FFC000"/>
                </a:solidFill>
              </a:rPr>
              <a:t>Feyerabend</a:t>
            </a:r>
            <a:r>
              <a:rPr lang="pt-BR" sz="1200" dirty="0">
                <a:solidFill>
                  <a:srgbClr val="FFC000"/>
                </a:solidFill>
              </a:rPr>
              <a:t>, Henry – Daniel Verso por Verso, Revelações de Deus para os nossos dias, pag. 128,129</a:t>
            </a:r>
          </a:p>
        </p:txBody>
      </p:sp>
    </p:spTree>
    <p:extLst>
      <p:ext uri="{BB962C8B-B14F-4D97-AF65-F5344CB8AC3E}">
        <p14:creationId xmlns:p14="http://schemas.microsoft.com/office/powerpoint/2010/main" val="18602622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NA IDADE DAS TREVAS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47368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O RESPLENDOR DA REFORMA PROTESTANTE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282A9348-0B4C-A753-A633-423494E86654}"/>
              </a:ext>
            </a:extLst>
          </p:cNvPr>
          <p:cNvSpPr txBox="1"/>
          <p:nvPr/>
        </p:nvSpPr>
        <p:spPr>
          <a:xfrm>
            <a:off x="640972" y="1888981"/>
            <a:ext cx="1071282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dirty="0">
                <a:effectLst/>
              </a:rPr>
              <a:t>A </a:t>
            </a:r>
            <a:r>
              <a:rPr lang="pt-BR" sz="1600" b="1" i="0" dirty="0">
                <a:effectLst/>
              </a:rPr>
              <a:t>Reforma Protestante</a:t>
            </a:r>
            <a:r>
              <a:rPr lang="pt-BR" sz="1600" b="0" i="0" dirty="0">
                <a:effectLst/>
              </a:rPr>
              <a:t> ou </a:t>
            </a:r>
            <a:r>
              <a:rPr lang="pt-BR" sz="1600" b="1" i="0" dirty="0">
                <a:effectLst/>
              </a:rPr>
              <a:t>Reforma Europeia</a:t>
            </a:r>
            <a:r>
              <a:rPr lang="pt-BR" sz="1600" b="0" i="0" u="none" strike="noStrike" baseline="30000" dirty="0">
                <a:effectLst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[1]</a:t>
            </a:r>
            <a:r>
              <a:rPr lang="pt-BR" sz="1600" b="0" i="0" dirty="0">
                <a:effectLst/>
              </a:rPr>
              <a:t> foi um movimento importante dentro do </a:t>
            </a:r>
            <a:r>
              <a:rPr lang="pt-BR" sz="1600" b="0" i="0" u="none" strike="noStrike" dirty="0">
                <a:effectLst/>
                <a:hlinkClick r:id="rId4" tooltip="Cristianismo ocidenta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cristianismo ocidental</a:t>
            </a:r>
            <a:r>
              <a:rPr lang="pt-BR" sz="1600" b="0" i="0" dirty="0">
                <a:effectLst/>
              </a:rPr>
              <a:t> na </a:t>
            </a:r>
            <a:r>
              <a:rPr lang="pt-BR" sz="1600" b="0" i="0" u="none" strike="noStrike" dirty="0">
                <a:effectLst/>
                <a:hlinkClick r:id="rId5" tooltip="Europ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Europa</a:t>
            </a:r>
            <a:r>
              <a:rPr lang="pt-BR" sz="1600" b="0" i="0" dirty="0">
                <a:effectLst/>
              </a:rPr>
              <a:t> do século XVI que representou </a:t>
            </a:r>
            <a:r>
              <a:rPr lang="pt-BR" sz="1600" b="0" i="0" dirty="0">
                <a:solidFill>
                  <a:srgbClr val="FFC000"/>
                </a:solidFill>
                <a:effectLst/>
              </a:rPr>
              <a:t>um desafio religioso e político para a </a:t>
            </a:r>
            <a:r>
              <a:rPr lang="pt-BR" sz="1600" b="0" i="0" u="none" strike="noStrike" dirty="0">
                <a:solidFill>
                  <a:srgbClr val="FFC000"/>
                </a:solidFill>
                <a:effectLst/>
                <a:hlinkClick r:id="rId6" tooltip="Igreja Católic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Igreja Católica</a:t>
            </a:r>
            <a:r>
              <a:rPr lang="pt-BR" sz="1600" b="0" i="0" dirty="0">
                <a:solidFill>
                  <a:srgbClr val="FFC000"/>
                </a:solidFill>
                <a:effectLst/>
              </a:rPr>
              <a:t> e em particular para a </a:t>
            </a:r>
            <a:r>
              <a:rPr lang="pt-BR" sz="1600" b="0" i="0" u="none" strike="noStrike" dirty="0">
                <a:solidFill>
                  <a:srgbClr val="FFC000"/>
                </a:solidFill>
                <a:effectLst/>
                <a:hlinkClick r:id="rId7" tooltip="Supremacia papa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autoridade papal</a:t>
            </a:r>
            <a:r>
              <a:rPr lang="pt-BR" sz="1600" b="0" i="0" dirty="0">
                <a:solidFill>
                  <a:srgbClr val="FFC000"/>
                </a:solidFill>
                <a:effectLst/>
              </a:rPr>
              <a:t>, decorrente do que eram percebidos como </a:t>
            </a:r>
            <a:r>
              <a:rPr lang="pt-BR" sz="1600" b="0" i="0" u="none" strike="noStrike" dirty="0">
                <a:solidFill>
                  <a:srgbClr val="FFC000"/>
                </a:solidFill>
                <a:effectLst/>
                <a:hlinkClick r:id="rId8" tooltip="Críticas à Igreja Católic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erros, abusos e discrepâncias</a:t>
            </a:r>
            <a:r>
              <a:rPr lang="pt-BR" sz="1600" b="0" i="0" dirty="0">
                <a:solidFill>
                  <a:srgbClr val="FFC000"/>
                </a:solidFill>
                <a:effectLst/>
              </a:rPr>
              <a:t> cometidos pela Igreja</a:t>
            </a:r>
            <a:r>
              <a:rPr lang="pt-BR" sz="1600" b="0" i="0" dirty="0">
                <a:effectLst/>
              </a:rPr>
              <a:t>. A Reforma foi o início do </a:t>
            </a:r>
            <a:r>
              <a:rPr lang="pt-BR" sz="1600" b="0" i="0" u="none" strike="noStrike" dirty="0">
                <a:effectLst/>
                <a:hlinkClick r:id="rId9" tooltip="Protestantism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protestantismo</a:t>
            </a:r>
            <a:r>
              <a:rPr lang="pt-BR" sz="1600" b="0" i="0" dirty="0">
                <a:effectLst/>
              </a:rPr>
              <a:t>, além de ser considerada um dos eventos históricos que marcam o fim da </a:t>
            </a:r>
            <a:r>
              <a:rPr lang="pt-BR" sz="1600" b="0" i="0" u="none" strike="noStrike" dirty="0">
                <a:effectLst/>
                <a:hlinkClick r:id="rId10" tooltip="Idade Médi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Idade Média</a:t>
            </a:r>
            <a:r>
              <a:rPr lang="pt-BR" sz="1600" b="0" i="0" dirty="0">
                <a:effectLst/>
              </a:rPr>
              <a:t> e o início do </a:t>
            </a:r>
            <a:r>
              <a:rPr lang="pt-BR" sz="1600" b="0" i="0" u="none" strike="noStrike" dirty="0">
                <a:effectLst/>
                <a:hlinkClick r:id="rId11" tooltip="Idade Modern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período moderno</a:t>
            </a:r>
            <a:r>
              <a:rPr lang="pt-BR" sz="1600" b="0" i="0" dirty="0">
                <a:effectLst/>
              </a:rPr>
              <a:t> na Europa</a:t>
            </a:r>
            <a:endParaRPr lang="pt-BR" sz="16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7DFD6635-CFA5-4DCA-79F2-499D0D0DD89B}"/>
              </a:ext>
            </a:extLst>
          </p:cNvPr>
          <p:cNvSpPr txBox="1"/>
          <p:nvPr/>
        </p:nvSpPr>
        <p:spPr>
          <a:xfrm>
            <a:off x="1132113" y="3385453"/>
            <a:ext cx="1022168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b="0" i="0" u="none" strike="noStrike" dirty="0">
                <a:solidFill>
                  <a:schemeClr val="accent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12" tooltip="John Wycliff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John Wycliffe</a:t>
            </a:r>
            <a:r>
              <a:rPr lang="pt-BR" sz="1600" b="0" i="0" dirty="0">
                <a:solidFill>
                  <a:schemeClr val="accent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questionou 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 </a:t>
            </a:r>
            <a:r>
              <a:rPr lang="pt-BR" sz="1600" b="0" i="1" dirty="0">
                <a:solidFill>
                  <a:srgbClr val="FFC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status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privilegiado do clero católico </a:t>
            </a:r>
            <a: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 havia reforçado seu poderoso papel na Inglaterra e 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 luxo e pompa das paróquias locais e suas cerimônias</a:t>
            </a:r>
            <a:br>
              <a:rPr lang="pt-BR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pt-BR" sz="1600" b="0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b="0" i="0" dirty="0" err="1">
                <a:solidFill>
                  <a:schemeClr val="accent2"/>
                </a:solidFill>
                <a:effectLst/>
                <a:latin typeface="Arial" panose="020B0604020202020204" pitchFamily="34" charset="0"/>
              </a:rPr>
              <a:t>Hus</a:t>
            </a:r>
            <a:r>
              <a:rPr lang="pt-BR" sz="1600" b="0" i="0" dirty="0">
                <a:effectLst/>
                <a:latin typeface="Arial" panose="020B0604020202020204" pitchFamily="34" charset="0"/>
              </a:rPr>
              <a:t> se opôs a algumas das práticas da Igreja Católica Romana e queria devolver à igreja as práticas anteriores: 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a </a:t>
            </a:r>
            <a:r>
              <a:rPr lang="pt-BR" sz="1600" b="0" i="0" u="none" strike="noStrike" dirty="0">
                <a:solidFill>
                  <a:srgbClr val="FFC000"/>
                </a:solidFill>
                <a:effectLst/>
                <a:latin typeface="Arial" panose="020B0604020202020204" pitchFamily="34" charset="0"/>
                <a:hlinkClick r:id="rId13" tooltip="Miss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liturgia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 na linguagem do povo </a:t>
            </a:r>
            <a:r>
              <a:rPr lang="pt-BR" sz="1600" b="0" i="0" dirty="0">
                <a:effectLst/>
                <a:latin typeface="Arial" panose="020B0604020202020204" pitchFamily="34" charset="0"/>
              </a:rPr>
              <a:t>(ou seja, o povo tcheco), fazendo com que os 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leigos recebam a </a:t>
            </a:r>
            <a:r>
              <a:rPr lang="pt-BR" sz="1600" b="0" i="0" u="none" strike="noStrike" dirty="0">
                <a:solidFill>
                  <a:srgbClr val="FFC000"/>
                </a:solidFill>
                <a:effectLst/>
                <a:latin typeface="Arial" panose="020B0604020202020204" pitchFamily="34" charset="0"/>
                <a:hlinkClick r:id="rId13" tooltip="Miss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comunhão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pt-BR" sz="1600" b="0" i="0" dirty="0">
                <a:effectLst/>
                <a:latin typeface="Arial" panose="020B0604020202020204" pitchFamily="34" charset="0"/>
              </a:rPr>
              <a:t>em ambas as espécies (pão </a:t>
            </a:r>
            <a:r>
              <a:rPr lang="pt-BR" sz="1600" b="0" i="1" dirty="0">
                <a:effectLst/>
                <a:latin typeface="Arial" panose="020B0604020202020204" pitchFamily="34" charset="0"/>
              </a:rPr>
              <a:t>e</a:t>
            </a:r>
            <a:r>
              <a:rPr lang="pt-BR" sz="1600" b="0" i="0" dirty="0">
                <a:effectLst/>
                <a:latin typeface="Arial" panose="020B0604020202020204" pitchFamily="34" charset="0"/>
              </a:rPr>
              <a:t> vinho)  que 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padres possam casar e eliminando as </a:t>
            </a:r>
            <a:r>
              <a:rPr lang="pt-BR" sz="1600" b="0" i="0" u="none" strike="noStrike" dirty="0">
                <a:solidFill>
                  <a:srgbClr val="FFC000"/>
                </a:solidFill>
                <a:effectLst/>
                <a:latin typeface="Arial" panose="020B0604020202020204" pitchFamily="34" charset="0"/>
                <a:hlinkClick r:id="rId14" tooltip="Indulgênci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indulgências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 e o conceito de </a:t>
            </a:r>
            <a:r>
              <a:rPr lang="pt-BR" sz="1600" b="0" i="0" u="none" strike="noStrike" dirty="0">
                <a:solidFill>
                  <a:srgbClr val="FFC000"/>
                </a:solidFill>
                <a:effectLst/>
                <a:latin typeface="Arial" panose="020B0604020202020204" pitchFamily="34" charset="0"/>
                <a:hlinkClick r:id="rId15" tooltip="Purgatóri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purgatório</a:t>
            </a:r>
            <a:r>
              <a:rPr lang="pt-BR" sz="1600" b="0" i="0" u="none" strike="noStrike" dirty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.</a:t>
            </a:r>
            <a:br>
              <a:rPr lang="pt-BR" sz="1600" b="0" i="0" u="none" strike="noStrike" dirty="0">
                <a:effectLst/>
                <a:latin typeface="Arial" panose="020B0604020202020204" pitchFamily="34" charset="0"/>
              </a:rPr>
            </a:br>
            <a:endParaRPr lang="pt-BR" sz="1600" b="0" i="0" u="none" strike="noStrike" dirty="0">
              <a:effectLst/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b="0" i="0" dirty="0">
                <a:effectLst/>
                <a:latin typeface="Arial" panose="020B0604020202020204" pitchFamily="34" charset="0"/>
              </a:rPr>
              <a:t>Contestação veemente sobretudo 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a doutrina de que o perdão de Deus poderia ser adquirido pelo comércio das indulgência</a:t>
            </a:r>
            <a:r>
              <a:rPr lang="pt-BR" sz="1600" b="0" i="0" dirty="0">
                <a:effectLst/>
                <a:latin typeface="Arial" panose="020B0604020202020204" pitchFamily="34" charset="0"/>
              </a:rPr>
              <a:t>s. Essa discordância inicial resultou na publicação das famosas 95 Teses de Lutero em 1517.</a:t>
            </a:r>
            <a:endParaRPr lang="pt-B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85347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NA IDADE DAS TREVAS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47368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O RESPLENDOR DA REFORMA PROTESTANTE</a:t>
            </a:r>
          </a:p>
        </p:txBody>
      </p:sp>
      <p:pic>
        <p:nvPicPr>
          <p:cNvPr id="7170" name="Picture 2" descr="Teologia dos Reformadores 1/9 - Marcos Granconato - YouTube">
            <a:extLst>
              <a:ext uri="{FF2B5EF4-FFF2-40B4-BE49-F238E27FC236}">
                <a16:creationId xmlns:a16="http://schemas.microsoft.com/office/drawing/2014/main" id="{1473CFE7-E107-1502-54F1-F58B7174FC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785" y="2178491"/>
            <a:ext cx="4580015" cy="3435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0E6F34C4-FD17-301D-AF99-70EF8EF8D79E}"/>
              </a:ext>
            </a:extLst>
          </p:cNvPr>
          <p:cNvSpPr txBox="1"/>
          <p:nvPr/>
        </p:nvSpPr>
        <p:spPr>
          <a:xfrm>
            <a:off x="640973" y="2154728"/>
            <a:ext cx="545502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1" i="0" dirty="0">
                <a:effectLst/>
              </a:rPr>
              <a:t>Cinco solas</a:t>
            </a:r>
            <a:r>
              <a:rPr lang="pt-BR" sz="1600" b="0" i="0" dirty="0">
                <a:effectLst/>
              </a:rPr>
              <a:t> são </a:t>
            </a:r>
            <a:r>
              <a:rPr lang="pt-BR" sz="1600" b="0" i="0" u="none" strike="noStrike" dirty="0">
                <a:effectLst/>
                <a:hlinkClick r:id="rId4" tooltip="Fras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frases</a:t>
            </a:r>
            <a:r>
              <a:rPr lang="pt-BR" sz="1600" b="0" i="0" dirty="0">
                <a:effectLst/>
              </a:rPr>
              <a:t> </a:t>
            </a:r>
            <a:r>
              <a:rPr lang="pt-BR" sz="1600" b="0" i="0" u="none" strike="noStrike" dirty="0">
                <a:effectLst/>
                <a:hlinkClick r:id="rId5" tooltip="Lati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latinas</a:t>
            </a:r>
            <a:r>
              <a:rPr lang="pt-BR" sz="1600" b="0" i="0" dirty="0">
                <a:effectLst/>
              </a:rPr>
              <a:t> que definem os princípios ideais da </a:t>
            </a:r>
            <a:r>
              <a:rPr lang="pt-BR" sz="1600" b="0" i="0" u="none" strike="noStrike" dirty="0">
                <a:effectLst/>
                <a:hlinkClick r:id="rId6" tooltip="Reforma Protestant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Reforma Protestante</a:t>
            </a:r>
            <a:r>
              <a:rPr lang="pt-BR" sz="1600" b="0" i="0" dirty="0">
                <a:effectLst/>
              </a:rPr>
              <a:t> </a:t>
            </a:r>
            <a:r>
              <a:rPr lang="pt-BR" sz="1600" b="0" i="0" dirty="0">
                <a:solidFill>
                  <a:srgbClr val="FFC000"/>
                </a:solidFill>
                <a:effectLst/>
              </a:rPr>
              <a:t>em contradição com os ensinamentos da </a:t>
            </a:r>
            <a:r>
              <a:rPr lang="pt-BR" sz="1600" b="0" i="0" u="none" strike="noStrike" dirty="0">
                <a:solidFill>
                  <a:srgbClr val="FFC000"/>
                </a:solidFill>
                <a:effectLst/>
                <a:hlinkClick r:id="rId7" tooltip="Igreja Católica Apostólica Roman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Igreja Católica Apostólica Romana</a:t>
            </a:r>
            <a:r>
              <a:rPr lang="pt-BR" sz="1600" b="0" i="0" dirty="0">
                <a:effectLst/>
              </a:rPr>
              <a:t>. A palavra latina "</a:t>
            </a:r>
            <a:r>
              <a:rPr lang="pt-BR" sz="1600" b="0" i="1" dirty="0">
                <a:effectLst/>
              </a:rPr>
              <a:t>sola</a:t>
            </a:r>
            <a:r>
              <a:rPr lang="pt-BR" sz="1600" b="0" i="0" dirty="0">
                <a:effectLst/>
              </a:rPr>
              <a:t>" significa "</a:t>
            </a:r>
            <a:r>
              <a:rPr lang="pt-BR" sz="1600" b="0" i="1" dirty="0">
                <a:effectLst/>
              </a:rPr>
              <a:t>somente</a:t>
            </a:r>
            <a:r>
              <a:rPr lang="pt-BR" sz="1600" b="0" i="0" dirty="0">
                <a:effectLst/>
              </a:rPr>
              <a:t>" em </a:t>
            </a:r>
            <a:r>
              <a:rPr lang="pt-BR" sz="1600" b="0" i="0" u="none" strike="noStrike" dirty="0">
                <a:effectLst/>
                <a:hlinkClick r:id="rId8" tooltip="Língua portugues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português</a:t>
            </a:r>
            <a:r>
              <a:rPr lang="pt-BR" sz="1600" b="0" i="0" dirty="0">
                <a:effectLst/>
              </a:rPr>
              <a:t>. Apesar de popularmente ser imaginado que os Cinco </a:t>
            </a:r>
            <a:r>
              <a:rPr lang="pt-BR" sz="1600" b="0" i="0" dirty="0">
                <a:solidFill>
                  <a:srgbClr val="FFC000"/>
                </a:solidFill>
                <a:effectLst/>
              </a:rPr>
              <a:t>Solas tenham sidos os princípios norteadores para a Reforma, trata-se de uma síntese feita no século XX para resumir temas centrais do </a:t>
            </a:r>
            <a:r>
              <a:rPr lang="pt-BR" sz="1600" b="0" i="0" u="none" strike="noStrike" dirty="0">
                <a:solidFill>
                  <a:srgbClr val="FFC000"/>
                </a:solidFill>
                <a:effectLst/>
                <a:hlinkClick r:id="rId9" tooltip="Protestantism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Protestantismo</a:t>
            </a:r>
            <a:r>
              <a:rPr lang="pt-BR" sz="1600" b="0" i="0" dirty="0">
                <a:effectLst/>
              </a:rPr>
              <a:t>.</a:t>
            </a:r>
            <a:endParaRPr lang="pt-BR" sz="1600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86BB473-40E1-CD3F-21FE-F5ACC85BE463}"/>
              </a:ext>
            </a:extLst>
          </p:cNvPr>
          <p:cNvSpPr txBox="1"/>
          <p:nvPr/>
        </p:nvSpPr>
        <p:spPr>
          <a:xfrm>
            <a:off x="794657" y="4158341"/>
            <a:ext cx="2895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Sola </a:t>
            </a:r>
            <a:r>
              <a:rPr lang="pt-BR" dirty="0" err="1"/>
              <a:t>Scriptura</a:t>
            </a: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Sola </a:t>
            </a:r>
            <a:r>
              <a:rPr lang="pt-BR" dirty="0" err="1"/>
              <a:t>Fide</a:t>
            </a: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Sola Gratia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err="1"/>
              <a:t>Solus</a:t>
            </a:r>
            <a:r>
              <a:rPr lang="pt-BR" dirty="0"/>
              <a:t> </a:t>
            </a:r>
            <a:r>
              <a:rPr lang="pt-BR" dirty="0" err="1"/>
              <a:t>Christus</a:t>
            </a: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Soli </a:t>
            </a:r>
            <a:r>
              <a:rPr lang="pt-BR" dirty="0" err="1"/>
              <a:t>Deo</a:t>
            </a:r>
            <a:r>
              <a:rPr lang="pt-BR" dirty="0"/>
              <a:t> Gloria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6B735F4-69A2-CA5C-A830-A693F8C55FBA}"/>
              </a:ext>
            </a:extLst>
          </p:cNvPr>
          <p:cNvSpPr txBox="1"/>
          <p:nvPr/>
        </p:nvSpPr>
        <p:spPr>
          <a:xfrm>
            <a:off x="794657" y="5859343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solidFill>
                  <a:srgbClr val="FFC000"/>
                </a:solidFill>
              </a:rPr>
              <a:t>https://</a:t>
            </a:r>
            <a:r>
              <a:rPr lang="pt-BR" sz="1200" dirty="0" err="1">
                <a:solidFill>
                  <a:srgbClr val="FFC000"/>
                </a:solidFill>
              </a:rPr>
              <a:t>pt.wikipedia.org</a:t>
            </a:r>
            <a:r>
              <a:rPr lang="pt-BR" sz="1200" dirty="0">
                <a:solidFill>
                  <a:srgbClr val="FFC000"/>
                </a:solidFill>
              </a:rPr>
              <a:t>/wiki/</a:t>
            </a:r>
            <a:r>
              <a:rPr lang="pt-BR" sz="1200" dirty="0" err="1">
                <a:solidFill>
                  <a:srgbClr val="FFC000"/>
                </a:solidFill>
              </a:rPr>
              <a:t>Cinco_Solas</a:t>
            </a:r>
            <a:endParaRPr lang="pt-BR" sz="12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117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NA IDADE DAS TREVAS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3267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REFORMA NÃO PODE PARAR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6CE0C93-0722-C8E7-D70C-3BCDE868EAA3}"/>
              </a:ext>
            </a:extLst>
          </p:cNvPr>
          <p:cNvSpPr txBox="1"/>
          <p:nvPr/>
        </p:nvSpPr>
        <p:spPr>
          <a:xfrm>
            <a:off x="640973" y="1779332"/>
            <a:ext cx="107128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0" i="0" dirty="0">
                <a:effectLst/>
                <a:latin typeface="Roboto" panose="02000000000000000000" pitchFamily="2" charset="0"/>
              </a:rPr>
              <a:t>Mas a vereda dos justos é como a luz da aurora, que vai brilhando mais e mais até ser dia perfeito.</a:t>
            </a:r>
            <a:br>
              <a:rPr lang="pt-BR" dirty="0"/>
            </a:br>
            <a:r>
              <a:rPr lang="pt-BR" b="0" i="0" dirty="0">
                <a:solidFill>
                  <a:srgbClr val="00B0F0"/>
                </a:solidFill>
                <a:effectLst/>
                <a:latin typeface="Roboto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Provérbios 4:18</a:t>
            </a:r>
            <a:endParaRPr lang="pt-BR" dirty="0">
              <a:solidFill>
                <a:srgbClr val="00B0F0"/>
              </a:solidFill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3E8BFAFB-77EB-11CB-43DC-ADACCFD3096B}"/>
              </a:ext>
            </a:extLst>
          </p:cNvPr>
          <p:cNvSpPr txBox="1"/>
          <p:nvPr/>
        </p:nvSpPr>
        <p:spPr>
          <a:xfrm>
            <a:off x="640972" y="2584112"/>
            <a:ext cx="783299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effectLst/>
              </a:rPr>
              <a:t>Martinho Lutero, na qualidade de professor-sacerdote católico, surpreendeu a Europa e iniciou a Reforma </a:t>
            </a:r>
            <a:r>
              <a:rPr lang="pt-BR" sz="1400" dirty="0">
                <a:solidFill>
                  <a:srgbClr val="FFC000"/>
                </a:solidFill>
                <a:effectLst/>
              </a:rPr>
              <a:t>a partir do lema Sola </a:t>
            </a:r>
            <a:r>
              <a:rPr lang="pt-BR" sz="1400" dirty="0" err="1">
                <a:solidFill>
                  <a:srgbClr val="FFC000"/>
                </a:solidFill>
                <a:effectLst/>
              </a:rPr>
              <a:t>Scriptura</a:t>
            </a:r>
            <a:r>
              <a:rPr lang="pt-BR" sz="1400" dirty="0">
                <a:solidFill>
                  <a:srgbClr val="FFC000"/>
                </a:solidFill>
                <a:effectLst/>
              </a:rPr>
              <a:t>: A Bíblia e a Bíblia somente</a:t>
            </a:r>
            <a:r>
              <a:rPr lang="pt-BR" sz="1400" dirty="0">
                <a:effectLst/>
              </a:rPr>
              <a:t>. Muitos devotos católicos, profundamente agitados, seguiram o exemplo de Lutero e tornaram-se luteranos, embora em muitos casos tenham perdido suas vidas como resultado. Irados bispos penduraram luteranos em árvores aos montões.</a:t>
            </a:r>
            <a:br>
              <a:rPr lang="pt-BR" sz="1400" dirty="0">
                <a:effectLst/>
              </a:rPr>
            </a:br>
            <a:endParaRPr lang="pt-BR" sz="1400" dirty="0">
              <a:effectLst/>
            </a:endParaRPr>
          </a:p>
          <a:p>
            <a:r>
              <a:rPr lang="pt-BR" sz="1400" dirty="0">
                <a:solidFill>
                  <a:srgbClr val="FFC000"/>
                </a:solidFill>
                <a:effectLst/>
              </a:rPr>
              <a:t>Mas à medida que muitos desses católicos agora transformados protestantes estudaram a Bíblia, descobriram - com muita surpresa - que o domingo cristão não apresentava claras raízes bíblicas. Oswald </a:t>
            </a:r>
            <a:r>
              <a:rPr lang="pt-BR" sz="1400" dirty="0" err="1">
                <a:solidFill>
                  <a:srgbClr val="FFC000"/>
                </a:solidFill>
                <a:effectLst/>
              </a:rPr>
              <a:t>Glaite</a:t>
            </a:r>
            <a:r>
              <a:rPr lang="pt-BR" sz="1400" dirty="0">
                <a:solidFill>
                  <a:srgbClr val="FFC000"/>
                </a:solidFill>
                <a:effectLst/>
              </a:rPr>
              <a:t> Andreas Fischer, dois ministros luteranos que antes haviam sido sacerdotes católicos, comprometeram-se perante si mesmos, no ano 1527, com o sábado bíblico, o "sábado do Senhor nosso Deus”. </a:t>
            </a:r>
            <a:r>
              <a:rPr lang="pt-BR" sz="1400" dirty="0" err="1">
                <a:solidFill>
                  <a:srgbClr val="FFC000"/>
                </a:solidFill>
                <a:effectLst/>
              </a:rPr>
              <a:t>Exodo</a:t>
            </a:r>
            <a:r>
              <a:rPr lang="pt-BR" sz="1400" dirty="0">
                <a:solidFill>
                  <a:srgbClr val="FFC000"/>
                </a:solidFill>
                <a:effectLst/>
              </a:rPr>
              <a:t> 20:8 a 11.</a:t>
            </a:r>
          </a:p>
          <a:p>
            <a:endParaRPr lang="pt-BR" sz="1400" dirty="0">
              <a:effectLst/>
            </a:endParaRPr>
          </a:p>
          <a:p>
            <a:r>
              <a:rPr lang="pt-BR" sz="1400" dirty="0">
                <a:solidFill>
                  <a:srgbClr val="FFC000"/>
                </a:solidFill>
                <a:effectLst/>
              </a:rPr>
              <a:t>Lutero sentiu-se perturbado ao ver seus seguidores chegando a essa conclusão. </a:t>
            </a:r>
            <a:r>
              <a:rPr lang="pt-BR" sz="1400" dirty="0">
                <a:effectLst/>
              </a:rPr>
              <a:t>Enviou alguns de seus melhores “teólogos" para visitar </a:t>
            </a:r>
            <a:r>
              <a:rPr lang="pt-BR" sz="1400" dirty="0" err="1">
                <a:effectLst/>
              </a:rPr>
              <a:t>Glait</a:t>
            </a:r>
            <a:r>
              <a:rPr lang="pt-BR" sz="1400" dirty="0">
                <a:effectLst/>
              </a:rPr>
              <a:t> e Fischer, </a:t>
            </a:r>
            <a:r>
              <a:rPr lang="pt-BR" sz="1400" dirty="0">
                <a:solidFill>
                  <a:srgbClr val="FFC000"/>
                </a:solidFill>
                <a:effectLst/>
              </a:rPr>
              <a:t>numa tentativa de </a:t>
            </a:r>
            <a:r>
              <a:rPr lang="pt-BR" sz="1400" dirty="0" err="1">
                <a:solidFill>
                  <a:srgbClr val="FFC000"/>
                </a:solidFill>
                <a:effectLst/>
              </a:rPr>
              <a:t>modificar-lhes</a:t>
            </a:r>
            <a:r>
              <a:rPr lang="pt-BR" sz="1400" dirty="0">
                <a:solidFill>
                  <a:srgbClr val="FFC000"/>
                </a:solidFill>
                <a:effectLst/>
              </a:rPr>
              <a:t> o pensamento</a:t>
            </a:r>
            <a:r>
              <a:rPr lang="pt-BR" sz="1400" dirty="0">
                <a:effectLst/>
              </a:rPr>
              <a:t>. Ele pediu que os teólogos dissessem a </a:t>
            </a:r>
            <a:r>
              <a:rPr lang="pt-BR" sz="1400" dirty="0" err="1">
                <a:effectLst/>
              </a:rPr>
              <a:t>Glait</a:t>
            </a:r>
            <a:r>
              <a:rPr lang="pt-BR" sz="1400" dirty="0">
                <a:effectLst/>
              </a:rPr>
              <a:t> e Fischer que, </a:t>
            </a:r>
            <a:r>
              <a:rPr lang="pt-BR" sz="1400" dirty="0">
                <a:solidFill>
                  <a:srgbClr val="FFC000"/>
                </a:solidFill>
                <a:effectLst/>
              </a:rPr>
              <a:t>sem dúvida, os Dez Mandamentos como um todo ainda estavam em vigência, mas que o sábado do sétimo dia constituía uma simples cerimônia, que havia sido abolida por Cristo quando o Mestre morrera sobre a cruz</a:t>
            </a:r>
            <a:r>
              <a:rPr lang="pt-BR" sz="1400" dirty="0">
                <a:effectLst/>
              </a:rPr>
              <a:t>. 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5A9FB33D-6D12-89DB-8130-BFABBD8F45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5939" y="2309373"/>
            <a:ext cx="2309091" cy="3652562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6AB23228-CF87-64CD-0414-F0A2907D2FD3}"/>
              </a:ext>
            </a:extLst>
          </p:cNvPr>
          <p:cNvSpPr txBox="1"/>
          <p:nvPr/>
        </p:nvSpPr>
        <p:spPr>
          <a:xfrm>
            <a:off x="640972" y="6123542"/>
            <a:ext cx="66402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rgbClr val="FFC000"/>
                </a:solidFill>
              </a:rPr>
              <a:t>Maxwell, C. Mervyn - Uma nova era segundo as profecias de Daniel p. 141 - 142</a:t>
            </a:r>
          </a:p>
        </p:txBody>
      </p:sp>
    </p:spTree>
    <p:extLst>
      <p:ext uri="{BB962C8B-B14F-4D97-AF65-F5344CB8AC3E}">
        <p14:creationId xmlns:p14="http://schemas.microsoft.com/office/powerpoint/2010/main" val="37400230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NA IDADE DAS TREVAS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3267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REFORMA NÃO PODE PARAR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F7710ED-92FB-3168-9084-A28D5AAC2D27}"/>
              </a:ext>
            </a:extLst>
          </p:cNvPr>
          <p:cNvSpPr txBox="1"/>
          <p:nvPr/>
        </p:nvSpPr>
        <p:spPr>
          <a:xfrm>
            <a:off x="640973" y="1878118"/>
            <a:ext cx="4997827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effectLst/>
              </a:rPr>
              <a:t>Aqui se encontra um resumo do diálogo entre os dois grupos:</a:t>
            </a:r>
          </a:p>
          <a:p>
            <a:endParaRPr lang="pt-BR" sz="1400" dirty="0">
              <a:effectLst/>
            </a:endParaRPr>
          </a:p>
          <a:p>
            <a:r>
              <a:rPr lang="pt-BR" sz="1400" b="1" u="sng" dirty="0">
                <a:effectLst/>
              </a:rPr>
              <a:t>1. Não constitui o sábado uma parte da lei cerimonial? Perguntaram teólogos luteranos.</a:t>
            </a:r>
          </a:p>
          <a:p>
            <a:br>
              <a:rPr lang="pt-BR" sz="1400" dirty="0">
                <a:effectLst/>
              </a:rPr>
            </a:br>
            <a:r>
              <a:rPr lang="pt-BR" sz="1400" dirty="0">
                <a:solidFill>
                  <a:srgbClr val="FFC000"/>
                </a:solidFill>
                <a:effectLst/>
              </a:rPr>
              <a:t>Não, responderam Fischer e </a:t>
            </a:r>
            <a:r>
              <a:rPr lang="pt-BR" sz="1400" dirty="0" err="1">
                <a:solidFill>
                  <a:srgbClr val="FFC000"/>
                </a:solidFill>
                <a:effectLst/>
              </a:rPr>
              <a:t>Glait</a:t>
            </a:r>
            <a:r>
              <a:rPr lang="pt-BR" sz="1400" dirty="0">
                <a:solidFill>
                  <a:srgbClr val="FFC000"/>
                </a:solidFill>
                <a:effectLst/>
              </a:rPr>
              <a:t>. Ele não pode ser uma parte da lei dos sacrifícios e da circuncisão, disseram eles, pois essa lei foi dada depois que o homem pecou. Sua intenção era indicar simbolicamente ao pecador a necessidade de seu Salvador, Jesus. </a:t>
            </a:r>
          </a:p>
          <a:p>
            <a:endParaRPr lang="pt-BR" sz="1400" dirty="0">
              <a:solidFill>
                <a:srgbClr val="FFC000"/>
              </a:solidFill>
              <a:effectLst/>
            </a:endParaRPr>
          </a:p>
          <a:p>
            <a:r>
              <a:rPr lang="pt-BR" sz="1400" dirty="0">
                <a:solidFill>
                  <a:srgbClr val="FFC000"/>
                </a:solidFill>
                <a:effectLst/>
              </a:rPr>
              <a:t>Por outro lado, sábado foi dado tão precocemente quanto a própria </a:t>
            </a:r>
            <a:r>
              <a:rPr lang="pt-BR" sz="1400" dirty="0" err="1">
                <a:solidFill>
                  <a:srgbClr val="FFC000"/>
                </a:solidFill>
                <a:effectLst/>
              </a:rPr>
              <a:t>criaçāo</a:t>
            </a:r>
            <a:r>
              <a:rPr lang="pt-BR" sz="1400" dirty="0">
                <a:solidFill>
                  <a:srgbClr val="FFC000"/>
                </a:solidFill>
                <a:effectLst/>
              </a:rPr>
              <a:t> do homem (Gênesis 2:3), antes que o homem houvesse pecado. </a:t>
            </a:r>
            <a:br>
              <a:rPr lang="pt-BR" sz="1400" dirty="0">
                <a:solidFill>
                  <a:srgbClr val="FFC000"/>
                </a:solidFill>
                <a:effectLst/>
              </a:rPr>
            </a:br>
            <a:endParaRPr lang="pt-BR" sz="1400" dirty="0">
              <a:solidFill>
                <a:srgbClr val="FFC000"/>
              </a:solidFill>
              <a:effectLst/>
            </a:endParaRPr>
          </a:p>
          <a:p>
            <a:r>
              <a:rPr lang="pt-BR" sz="1400" dirty="0">
                <a:solidFill>
                  <a:srgbClr val="FFC000"/>
                </a:solidFill>
                <a:effectLst/>
              </a:rPr>
              <a:t>Assim, segundo os dois ministros, o sábado foi dado antes que o homem necessitasse de cerimônias que simbolizavam o Redentor.</a:t>
            </a:r>
          </a:p>
          <a:p>
            <a:endParaRPr lang="pt-BR" sz="1400" dirty="0">
              <a:effectLst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6650E30-8E28-B47F-3FC4-381C3515FB29}"/>
              </a:ext>
            </a:extLst>
          </p:cNvPr>
          <p:cNvSpPr txBox="1"/>
          <p:nvPr/>
        </p:nvSpPr>
        <p:spPr>
          <a:xfrm>
            <a:off x="6553199" y="1452878"/>
            <a:ext cx="4997828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b="1" u="sng" dirty="0">
                <a:effectLst/>
              </a:rPr>
              <a:t>2. Mas não constitui o sábado, em si mesmo, simplesmente uma cerimônia? Insistiram os luteranos.</a:t>
            </a:r>
          </a:p>
          <a:p>
            <a:endParaRPr lang="pt-BR" sz="1400" dirty="0">
              <a:effectLst/>
            </a:endParaRPr>
          </a:p>
          <a:p>
            <a:r>
              <a:rPr lang="pt-BR" sz="1400" dirty="0">
                <a:solidFill>
                  <a:srgbClr val="FFC000"/>
                </a:solidFill>
                <a:effectLst/>
              </a:rPr>
              <a:t>Não, responderam Fischer e </a:t>
            </a:r>
            <a:r>
              <a:rPr lang="pt-BR" sz="1400" dirty="0" err="1">
                <a:solidFill>
                  <a:srgbClr val="FFC000"/>
                </a:solidFill>
                <a:effectLst/>
              </a:rPr>
              <a:t>Glait</a:t>
            </a:r>
            <a:r>
              <a:rPr lang="pt-BR" sz="1400" dirty="0">
                <a:solidFill>
                  <a:srgbClr val="FFC000"/>
                </a:solidFill>
                <a:effectLst/>
              </a:rPr>
              <a:t>. Ele se encontra no próprio coração dos Dez Mandamentos, e estes - conforme Lutero admitia – representavam a lei moral.</a:t>
            </a:r>
            <a:br>
              <a:rPr lang="pt-BR" sz="1400" dirty="0">
                <a:solidFill>
                  <a:srgbClr val="FFC000"/>
                </a:solidFill>
                <a:effectLst/>
              </a:rPr>
            </a:br>
            <a:endParaRPr lang="pt-BR" sz="1400" dirty="0">
              <a:solidFill>
                <a:srgbClr val="FFC000"/>
              </a:solidFill>
              <a:effectLst/>
            </a:endParaRPr>
          </a:p>
          <a:p>
            <a:r>
              <a:rPr lang="pt-BR" sz="1400" dirty="0">
                <a:solidFill>
                  <a:srgbClr val="FFC000"/>
                </a:solidFill>
                <a:effectLst/>
              </a:rPr>
              <a:t>A observância do sábado do sétimo dia envolve uma questão moral, disseram os dois.</a:t>
            </a:r>
            <a:br>
              <a:rPr lang="pt-BR" sz="1400" dirty="0">
                <a:effectLst/>
              </a:rPr>
            </a:br>
            <a:endParaRPr lang="pt-BR" sz="1400" dirty="0">
              <a:effectLst/>
            </a:endParaRPr>
          </a:p>
          <a:p>
            <a:r>
              <a:rPr lang="pt-BR" sz="1400" b="1" u="sng" dirty="0">
                <a:effectLst/>
              </a:rPr>
              <a:t>3. Mas não foi o sábado abolido por Jesus na cruz?</a:t>
            </a:r>
          </a:p>
          <a:p>
            <a:endParaRPr lang="pt-BR" sz="1400" dirty="0">
              <a:effectLst/>
            </a:endParaRPr>
          </a:p>
          <a:p>
            <a:r>
              <a:rPr lang="pt-BR" sz="1400" dirty="0">
                <a:solidFill>
                  <a:srgbClr val="FFC000"/>
                </a:solidFill>
                <a:effectLst/>
              </a:rPr>
              <a:t>Não, disseram </a:t>
            </a:r>
            <a:r>
              <a:rPr lang="pt-BR" sz="1400" dirty="0" err="1">
                <a:solidFill>
                  <a:srgbClr val="FFC000"/>
                </a:solidFill>
                <a:effectLst/>
              </a:rPr>
              <a:t>Glait</a:t>
            </a:r>
            <a:r>
              <a:rPr lang="pt-BR" sz="1400" dirty="0">
                <a:solidFill>
                  <a:srgbClr val="FFC000"/>
                </a:solidFill>
                <a:effectLst/>
              </a:rPr>
              <a:t> e Fischer. Pelo contrário, o próprio Jesus disse em S. Mateus 5:17 e 18: "Não penseis que vim revogar a lei ou os profetas; não vim para revogar, vim para cumprir. Porque em verdade vos digo: Até que o Céu e a Terra passem, nem um </a:t>
            </a:r>
            <a:r>
              <a:rPr lang="pt-BR" sz="1400" dirty="0" err="1">
                <a:solidFill>
                  <a:srgbClr val="FFC000"/>
                </a:solidFill>
                <a:effectLst/>
              </a:rPr>
              <a:t>i</a:t>
            </a:r>
            <a:r>
              <a:rPr lang="pt-BR" sz="1400" dirty="0">
                <a:solidFill>
                  <a:srgbClr val="FFC000"/>
                </a:solidFill>
                <a:effectLst/>
              </a:rPr>
              <a:t> ou um til jamais passará da lei, até que tudo se cumpra." Jesus adicionou depois o seguinte: "Aquele, pois, que violar um destes mandamentos, posto que dos menores, e assim ensinar aos homens, será considerado mínimo no reino do </a:t>
            </a:r>
            <a:r>
              <a:rPr lang="pt-BR" sz="1400" dirty="0" err="1">
                <a:solidFill>
                  <a:srgbClr val="FFC000"/>
                </a:solidFill>
                <a:effectLst/>
              </a:rPr>
              <a:t>Cếu</a:t>
            </a:r>
            <a:r>
              <a:rPr lang="pt-BR" sz="1400" dirty="0">
                <a:solidFill>
                  <a:srgbClr val="FFC000"/>
                </a:solidFill>
                <a:effectLst/>
              </a:rPr>
              <a:t>; aquele, porém, que os observar e ensinar, esse será considerado grande no reino dos Céus." Verso 19.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2A5C6697-4280-2665-F58C-5CF88F3A33E2}"/>
              </a:ext>
            </a:extLst>
          </p:cNvPr>
          <p:cNvSpPr txBox="1"/>
          <p:nvPr/>
        </p:nvSpPr>
        <p:spPr>
          <a:xfrm>
            <a:off x="640972" y="6123542"/>
            <a:ext cx="66402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rgbClr val="FFC000"/>
                </a:solidFill>
              </a:rPr>
              <a:t>Maxwell, C. Mervyn - Uma nova era segundo as profecias de Daniel p. 141 - 142</a:t>
            </a:r>
          </a:p>
        </p:txBody>
      </p:sp>
    </p:spTree>
    <p:extLst>
      <p:ext uri="{BB962C8B-B14F-4D97-AF65-F5344CB8AC3E}">
        <p14:creationId xmlns:p14="http://schemas.microsoft.com/office/powerpoint/2010/main" val="13824913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NA IDADE DAS TREVAS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3267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REFORMA NÃO PODE PARAR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F7710ED-92FB-3168-9084-A28D5AAC2D27}"/>
              </a:ext>
            </a:extLst>
          </p:cNvPr>
          <p:cNvSpPr txBox="1"/>
          <p:nvPr/>
        </p:nvSpPr>
        <p:spPr>
          <a:xfrm>
            <a:off x="640973" y="1878118"/>
            <a:ext cx="5302627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b="1" u="sng" dirty="0">
                <a:effectLst/>
              </a:rPr>
              <a:t>4. Mas os apóstolos não demonstraram que a obrigação de observar o sábado cessou na cruz? insistiram os luteranos.</a:t>
            </a:r>
          </a:p>
          <a:p>
            <a:br>
              <a:rPr lang="pt-BR" sz="1400" dirty="0">
                <a:effectLst/>
              </a:rPr>
            </a:br>
            <a:endParaRPr lang="pt-BR" sz="1400" dirty="0">
              <a:effectLst/>
            </a:endParaRPr>
          </a:p>
          <a:p>
            <a:r>
              <a:rPr lang="pt-BR" sz="1400" dirty="0">
                <a:solidFill>
                  <a:srgbClr val="FFC000"/>
                </a:solidFill>
                <a:effectLst/>
              </a:rPr>
              <a:t>Não, responderam Fischer e </a:t>
            </a:r>
            <a:r>
              <a:rPr lang="pt-BR" sz="1400" dirty="0" err="1">
                <a:solidFill>
                  <a:srgbClr val="FFC000"/>
                </a:solidFill>
                <a:effectLst/>
              </a:rPr>
              <a:t>Glait</a:t>
            </a:r>
            <a:r>
              <a:rPr lang="pt-BR" sz="1400" dirty="0">
                <a:solidFill>
                  <a:srgbClr val="FFC000"/>
                </a:solidFill>
                <a:effectLst/>
              </a:rPr>
              <a:t>. Paulo disse em Romanos 3:31 que pela fé “estabelecemos a lei não a anulamos”. E Tiago mostra em sua epístola (2:10 a l2) que a transgressão em "um só ponto" do Decálogo torna uma pessoa culpada da transgressão de toda a lei.</a:t>
            </a:r>
          </a:p>
          <a:p>
            <a:br>
              <a:rPr lang="pt-BR" sz="1400" dirty="0">
                <a:effectLst/>
              </a:rPr>
            </a:br>
            <a:endParaRPr lang="pt-BR" sz="1400" dirty="0">
              <a:effectLst/>
            </a:endParaRPr>
          </a:p>
          <a:p>
            <a:r>
              <a:rPr lang="pt-BR" sz="1400" b="1" u="sng" dirty="0">
                <a:effectLst/>
              </a:rPr>
              <a:t>5. Então, de onde vocês imaginam que se tenha originado a observância do domingo? perguntaram os luteranos. </a:t>
            </a:r>
          </a:p>
          <a:p>
            <a:br>
              <a:rPr lang="pt-BR" sz="1400" dirty="0">
                <a:effectLst/>
              </a:rPr>
            </a:br>
            <a:endParaRPr lang="pt-BR" sz="1400" dirty="0">
              <a:effectLst/>
            </a:endParaRPr>
          </a:p>
          <a:p>
            <a:r>
              <a:rPr lang="pt-BR" sz="1400" dirty="0">
                <a:solidFill>
                  <a:srgbClr val="FFC000"/>
                </a:solidFill>
                <a:effectLst/>
              </a:rPr>
              <a:t>A esta pergunta, </a:t>
            </a:r>
            <a:r>
              <a:rPr lang="pt-BR" sz="1400" dirty="0" err="1">
                <a:solidFill>
                  <a:srgbClr val="FFC000"/>
                </a:solidFill>
                <a:effectLst/>
              </a:rPr>
              <a:t>Fischere</a:t>
            </a:r>
            <a:r>
              <a:rPr lang="pt-BR" sz="1400" dirty="0">
                <a:solidFill>
                  <a:srgbClr val="FFC000"/>
                </a:solidFill>
                <a:effectLst/>
              </a:rPr>
              <a:t> </a:t>
            </a:r>
            <a:r>
              <a:rPr lang="pt-BR" sz="1400" dirty="0" err="1">
                <a:solidFill>
                  <a:srgbClr val="FFC000"/>
                </a:solidFill>
                <a:effectLst/>
              </a:rPr>
              <a:t>Glait</a:t>
            </a:r>
            <a:r>
              <a:rPr lang="pt-BR" sz="1400" dirty="0">
                <a:solidFill>
                  <a:srgbClr val="FFC000"/>
                </a:solidFill>
                <a:effectLst/>
              </a:rPr>
              <a:t> responderam com Daniel 7:25. Eles mostraram aos teólogos luteranos que o "chifre pequeno" tentaria mudar a lei de Deus.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235C8A1-0AB5-F97C-F1B0-CF95649DCAFB}"/>
              </a:ext>
            </a:extLst>
          </p:cNvPr>
          <p:cNvSpPr txBox="1"/>
          <p:nvPr/>
        </p:nvSpPr>
        <p:spPr>
          <a:xfrm>
            <a:off x="640972" y="6123542"/>
            <a:ext cx="66402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rgbClr val="FFC000"/>
                </a:solidFill>
              </a:rPr>
              <a:t>Maxwell, C. Mervyn - Uma nova era segundo as profecias de Daniel p. 141 - 142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EB54BB4E-48DC-180E-B352-12CC825F3672}"/>
              </a:ext>
            </a:extLst>
          </p:cNvPr>
          <p:cNvSpPr/>
          <p:nvPr/>
        </p:nvSpPr>
        <p:spPr>
          <a:xfrm>
            <a:off x="6847114" y="1620882"/>
            <a:ext cx="4506686" cy="45026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FAE05C9D-9E70-68C7-6D94-E64296724062}"/>
              </a:ext>
            </a:extLst>
          </p:cNvPr>
          <p:cNvSpPr/>
          <p:nvPr/>
        </p:nvSpPr>
        <p:spPr>
          <a:xfrm>
            <a:off x="7117972" y="1937676"/>
            <a:ext cx="390925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 Escritura ensina: ‘Lembra-te do dia de sábado para o santificar; seis dias trabalharás e farás toda a sua obra; mas o sétimo dia é o sábado do Senhor teu Deus’, etc. Assim, a igreja mudou o sábado para o domingo por sua própria autoridade, </a:t>
            </a:r>
            <a:r>
              <a:rPr lang="pt-BR" u="sng" dirty="0"/>
              <a:t>e para isso você [Lutero] não tem nenhuma Escritura</a:t>
            </a:r>
            <a:r>
              <a:rPr lang="pt-BR" dirty="0"/>
              <a:t>. </a:t>
            </a:r>
            <a:r>
              <a:rPr lang="pt-BR" baseline="30000" dirty="0"/>
              <a:t>2</a:t>
            </a:r>
            <a:endParaRPr lang="pt-BR" dirty="0"/>
          </a:p>
          <a:p>
            <a:r>
              <a:rPr lang="pt-BR" i="1" dirty="0"/>
              <a:t>2 </a:t>
            </a:r>
            <a:r>
              <a:rPr lang="pt-BR" i="1" dirty="0">
                <a:solidFill>
                  <a:srgbClr val="FFC000"/>
                </a:solidFill>
              </a:rPr>
              <a:t>John </a:t>
            </a:r>
            <a:r>
              <a:rPr lang="pt-BR" i="1" dirty="0" err="1">
                <a:solidFill>
                  <a:srgbClr val="FFC000"/>
                </a:solidFill>
              </a:rPr>
              <a:t>Eck</a:t>
            </a:r>
            <a:r>
              <a:rPr lang="pt-BR" i="1" dirty="0">
                <a:solidFill>
                  <a:srgbClr val="FFC000"/>
                </a:solidFill>
              </a:rPr>
              <a:t>, </a:t>
            </a:r>
            <a:r>
              <a:rPr lang="pt-BR" i="1" dirty="0" err="1">
                <a:solidFill>
                  <a:srgbClr val="FFC000"/>
                </a:solidFill>
              </a:rPr>
              <a:t>Enchiridion</a:t>
            </a:r>
            <a:r>
              <a:rPr lang="pt-BR" i="1" dirty="0">
                <a:solidFill>
                  <a:srgbClr val="FFC000"/>
                </a:solidFill>
              </a:rPr>
              <a:t> </a:t>
            </a:r>
            <a:r>
              <a:rPr lang="pt-BR" i="1" dirty="0" err="1">
                <a:solidFill>
                  <a:srgbClr val="FFC000"/>
                </a:solidFill>
              </a:rPr>
              <a:t>of</a:t>
            </a:r>
            <a:r>
              <a:rPr lang="pt-BR" i="1" dirty="0">
                <a:solidFill>
                  <a:srgbClr val="FFC000"/>
                </a:solidFill>
              </a:rPr>
              <a:t> </a:t>
            </a:r>
            <a:r>
              <a:rPr lang="pt-BR" i="1" dirty="0" err="1">
                <a:solidFill>
                  <a:srgbClr val="FFC000"/>
                </a:solidFill>
              </a:rPr>
              <a:t>Commomplaces</a:t>
            </a:r>
            <a:r>
              <a:rPr lang="pt-BR" i="1" dirty="0">
                <a:solidFill>
                  <a:srgbClr val="FFC000"/>
                </a:solidFill>
              </a:rPr>
              <a:t> </a:t>
            </a:r>
            <a:r>
              <a:rPr lang="pt-BR" i="1" dirty="0" err="1">
                <a:solidFill>
                  <a:srgbClr val="FFC000"/>
                </a:solidFill>
              </a:rPr>
              <a:t>of</a:t>
            </a:r>
            <a:r>
              <a:rPr lang="pt-BR" i="1" dirty="0">
                <a:solidFill>
                  <a:srgbClr val="FFC000"/>
                </a:solidFill>
              </a:rPr>
              <a:t> John </a:t>
            </a:r>
            <a:r>
              <a:rPr lang="pt-BR" i="1" dirty="0" err="1">
                <a:solidFill>
                  <a:srgbClr val="FFC000"/>
                </a:solidFill>
              </a:rPr>
              <a:t>Eck</a:t>
            </a:r>
            <a:r>
              <a:rPr lang="pt-BR" i="1" dirty="0">
                <a:solidFill>
                  <a:srgbClr val="FFC000"/>
                </a:solidFill>
              </a:rPr>
              <a:t> </a:t>
            </a:r>
            <a:r>
              <a:rPr lang="pt-BR" i="1" dirty="0" err="1">
                <a:solidFill>
                  <a:srgbClr val="FFC000"/>
                </a:solidFill>
              </a:rPr>
              <a:t>Against</a:t>
            </a:r>
            <a:r>
              <a:rPr lang="pt-BR" i="1" dirty="0">
                <a:solidFill>
                  <a:srgbClr val="FFC000"/>
                </a:solidFill>
              </a:rPr>
              <a:t> Luther </a:t>
            </a:r>
            <a:r>
              <a:rPr lang="pt-BR" i="1" dirty="0" err="1">
                <a:solidFill>
                  <a:srgbClr val="FFC000"/>
                </a:solidFill>
              </a:rPr>
              <a:t>and</a:t>
            </a:r>
            <a:r>
              <a:rPr lang="pt-BR" i="1" dirty="0">
                <a:solidFill>
                  <a:srgbClr val="FFC000"/>
                </a:solidFill>
              </a:rPr>
              <a:t> </a:t>
            </a:r>
            <a:r>
              <a:rPr lang="pt-BR" i="1" dirty="0" err="1">
                <a:solidFill>
                  <a:srgbClr val="FFC000"/>
                </a:solidFill>
              </a:rPr>
              <a:t>Other</a:t>
            </a:r>
            <a:r>
              <a:rPr lang="pt-BR" i="1" dirty="0">
                <a:solidFill>
                  <a:srgbClr val="FFC000"/>
                </a:solidFill>
              </a:rPr>
              <a:t> </a:t>
            </a:r>
            <a:r>
              <a:rPr lang="pt-BR" i="1" dirty="0" err="1">
                <a:solidFill>
                  <a:srgbClr val="FFC000"/>
                </a:solidFill>
              </a:rPr>
              <a:t>Enemies</a:t>
            </a:r>
            <a:r>
              <a:rPr lang="pt-BR" i="1" dirty="0">
                <a:solidFill>
                  <a:srgbClr val="FFC000"/>
                </a:solidFill>
              </a:rPr>
              <a:t> </a:t>
            </a:r>
            <a:r>
              <a:rPr lang="pt-BR" i="1" dirty="0" err="1">
                <a:solidFill>
                  <a:srgbClr val="FFC000"/>
                </a:solidFill>
              </a:rPr>
              <a:t>of</a:t>
            </a:r>
            <a:r>
              <a:rPr lang="pt-BR" i="1" dirty="0">
                <a:solidFill>
                  <a:srgbClr val="FFC000"/>
                </a:solidFill>
              </a:rPr>
              <a:t> </a:t>
            </a:r>
            <a:r>
              <a:rPr lang="pt-BR" i="1" dirty="0" err="1">
                <a:solidFill>
                  <a:srgbClr val="FFC000"/>
                </a:solidFill>
              </a:rPr>
              <a:t>the</a:t>
            </a:r>
            <a:r>
              <a:rPr lang="pt-BR" i="1" dirty="0">
                <a:solidFill>
                  <a:srgbClr val="FFC000"/>
                </a:solidFill>
              </a:rPr>
              <a:t> </a:t>
            </a:r>
            <a:r>
              <a:rPr lang="pt-BR" i="1" dirty="0" err="1">
                <a:solidFill>
                  <a:srgbClr val="FFC000"/>
                </a:solidFill>
              </a:rPr>
              <a:t>Church</a:t>
            </a:r>
            <a:r>
              <a:rPr lang="pt-BR" i="1" dirty="0">
                <a:solidFill>
                  <a:srgbClr val="FFC000"/>
                </a:solidFill>
              </a:rPr>
              <a:t>, trad. F. L. </a:t>
            </a:r>
            <a:r>
              <a:rPr lang="pt-BR" i="1" dirty="0" err="1">
                <a:solidFill>
                  <a:srgbClr val="FFC000"/>
                </a:solidFill>
              </a:rPr>
              <a:t>Battles</a:t>
            </a:r>
            <a:r>
              <a:rPr lang="pt-BR" i="1" dirty="0">
                <a:solidFill>
                  <a:srgbClr val="FFC000"/>
                </a:solidFill>
              </a:rPr>
              <a:t>, 2a </a:t>
            </a:r>
            <a:r>
              <a:rPr lang="pt-BR" i="1" dirty="0" err="1">
                <a:solidFill>
                  <a:srgbClr val="FFC000"/>
                </a:solidFill>
              </a:rPr>
              <a:t>ed</a:t>
            </a:r>
            <a:r>
              <a:rPr lang="pt-BR" i="1" dirty="0">
                <a:solidFill>
                  <a:srgbClr val="FFC000"/>
                </a:solidFill>
              </a:rPr>
              <a:t> (Grand Rapids, </a:t>
            </a:r>
            <a:r>
              <a:rPr lang="pt-BR" i="1" dirty="0" err="1">
                <a:solidFill>
                  <a:srgbClr val="FFC000"/>
                </a:solidFill>
              </a:rPr>
              <a:t>Mich</a:t>
            </a:r>
            <a:r>
              <a:rPr lang="pt-BR" i="1" dirty="0">
                <a:solidFill>
                  <a:srgbClr val="FFC000"/>
                </a:solidFill>
              </a:rPr>
              <a:t>.: Calvin </a:t>
            </a:r>
            <a:r>
              <a:rPr lang="pt-BR" i="1" dirty="0" err="1">
                <a:solidFill>
                  <a:srgbClr val="FFC000"/>
                </a:solidFill>
              </a:rPr>
              <a:t>Theological</a:t>
            </a:r>
            <a:r>
              <a:rPr lang="pt-BR" i="1" dirty="0">
                <a:solidFill>
                  <a:srgbClr val="FFC000"/>
                </a:solidFill>
              </a:rPr>
              <a:t> </a:t>
            </a:r>
            <a:r>
              <a:rPr lang="pt-BR" i="1" dirty="0" err="1">
                <a:solidFill>
                  <a:srgbClr val="FFC000"/>
                </a:solidFill>
              </a:rPr>
              <a:t>Seminary</a:t>
            </a:r>
            <a:r>
              <a:rPr lang="pt-BR" i="1" dirty="0">
                <a:solidFill>
                  <a:srgbClr val="FFC000"/>
                </a:solidFill>
              </a:rPr>
              <a:t>, 1978), 8v pág. 13.</a:t>
            </a:r>
            <a:endParaRPr lang="pt-BR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8980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NA IDADE DAS TREVAS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3267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REFORMA NÃO PODE PARAR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F88EF35-0958-090D-3BA5-DA892A547FD7}"/>
              </a:ext>
            </a:extLst>
          </p:cNvPr>
          <p:cNvSpPr txBox="1"/>
          <p:nvPr/>
        </p:nvSpPr>
        <p:spPr>
          <a:xfrm>
            <a:off x="640974" y="1848582"/>
            <a:ext cx="5738056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b="0" i="0" dirty="0">
                <a:effectLst/>
              </a:rPr>
              <a:t>“Não pode haver dúvida alguma de que, </a:t>
            </a:r>
            <a:r>
              <a:rPr lang="pt-BR" sz="1400" b="1" i="0" dirty="0">
                <a:solidFill>
                  <a:srgbClr val="FFC000"/>
                </a:solidFill>
                <a:effectLst/>
              </a:rPr>
              <a:t>com a vinda de nosso Senhor Jesus Cristo, a parte cerimonial do [quarto mandamento] foi abolida</a:t>
            </a:r>
            <a:r>
              <a:rPr lang="pt-BR" sz="1400" b="0" i="0" dirty="0">
                <a:solidFill>
                  <a:srgbClr val="FFC000"/>
                </a:solidFill>
                <a:effectLst/>
              </a:rPr>
              <a:t>. … </a:t>
            </a:r>
            <a:r>
              <a:rPr lang="pt-BR" sz="1400" b="1" i="0" dirty="0">
                <a:solidFill>
                  <a:srgbClr val="FFC000"/>
                </a:solidFill>
                <a:effectLst/>
              </a:rPr>
              <a:t>tendo o sábado sido cancelado</a:t>
            </a:r>
            <a:r>
              <a:rPr lang="pt-BR" sz="1400" b="0" i="0" dirty="0">
                <a:effectLst/>
              </a:rPr>
              <a:t>, ainda há entre nós espaço, primeiro, para nos reunir em determinados dias para ouvir a Palavra, partir o pão místico e orar em grupo, e, segundo, para dar a nossos empregados e trabalhadores descanso de seu trabalho. Não se pode negar que o Senhor cuidou desses dois aspectos no mandamento do sábado… </a:t>
            </a:r>
            <a:r>
              <a:rPr lang="pt-BR" sz="1400" b="1" i="0" dirty="0">
                <a:solidFill>
                  <a:srgbClr val="FFC000"/>
                </a:solidFill>
                <a:effectLst/>
              </a:rPr>
              <a:t>Observamos [o domingo] sem judaísmo, porque nessa questão divergimos bastante dos judeus.</a:t>
            </a:r>
            <a:r>
              <a:rPr lang="pt-BR" sz="1400" b="0" i="0" dirty="0">
                <a:solidFill>
                  <a:srgbClr val="FFC000"/>
                </a:solidFill>
                <a:effectLst/>
              </a:rPr>
              <a:t> </a:t>
            </a:r>
            <a:r>
              <a:rPr lang="pt-BR" sz="1400" b="1" i="0" dirty="0">
                <a:solidFill>
                  <a:srgbClr val="FFC000"/>
                </a:solidFill>
                <a:effectLst/>
              </a:rPr>
              <a:t>Não celebramos o dia com minuciosíssima formalidade, como uma cerimônia que imaginamos que tipifique um mistério espiritual</a:t>
            </a:r>
            <a:r>
              <a:rPr lang="pt-BR" sz="1400" b="0" i="0" dirty="0">
                <a:effectLst/>
              </a:rPr>
              <a:t>, mas o adotamos como um remédio necessário para preservar a ordem na igreja. </a:t>
            </a:r>
            <a:r>
              <a:rPr lang="pt-BR" sz="1400" b="0" i="0" dirty="0">
                <a:solidFill>
                  <a:srgbClr val="FFC000"/>
                </a:solidFill>
                <a:effectLst/>
              </a:rPr>
              <a:t>Paulo nos instrui que </a:t>
            </a:r>
            <a:r>
              <a:rPr lang="pt-BR" sz="1400" b="1" i="0" dirty="0">
                <a:solidFill>
                  <a:srgbClr val="FFC000"/>
                </a:solidFill>
                <a:effectLst/>
              </a:rPr>
              <a:t>os cristãos não devem ser julgados quanto à observância desse dia, porque é sombra de algo vindouro</a:t>
            </a:r>
            <a:r>
              <a:rPr lang="pt-BR" sz="1400" b="0" i="0" dirty="0">
                <a:solidFill>
                  <a:srgbClr val="FFC000"/>
                </a:solidFill>
                <a:effectLst/>
              </a:rPr>
              <a:t> (Colossenses 2.16)</a:t>
            </a:r>
            <a:r>
              <a:rPr lang="pt-BR" sz="1400" b="0" i="0" dirty="0">
                <a:effectLst/>
              </a:rPr>
              <a:t>, e, nesse sentido, expressa receio de que seu trabalho entre os gálatas se revelasse em vão, porque eles ainda observavam dias (Gálatas 4.10,11). E diz aos romanos que </a:t>
            </a:r>
            <a:r>
              <a:rPr lang="pt-BR" sz="1400" b="1" i="0" dirty="0">
                <a:effectLst/>
              </a:rPr>
              <a:t>é supersticioso fazer distinção entre um dia e outro</a:t>
            </a:r>
            <a:r>
              <a:rPr lang="pt-BR" sz="1400" b="0" i="0" dirty="0">
                <a:effectLst/>
              </a:rPr>
              <a:t> (Romanos 14.5). </a:t>
            </a:r>
            <a:r>
              <a:rPr lang="pt-BR" sz="1400" b="1" i="0" dirty="0">
                <a:effectLst/>
              </a:rPr>
              <a:t>[</a:t>
            </a:r>
            <a:r>
              <a:rPr lang="pt-BR" sz="1400" b="1" i="0" dirty="0">
                <a:solidFill>
                  <a:srgbClr val="FFC000"/>
                </a:solidFill>
                <a:effectLst/>
              </a:rPr>
              <a:t>A guarda do sábado] obscurece a glória de Cristo e a luz do evangelho</a:t>
            </a:r>
            <a:r>
              <a:rPr lang="pt-BR" sz="1400" b="0" i="0" dirty="0">
                <a:effectLst/>
              </a:rPr>
              <a:t>.” </a:t>
            </a:r>
            <a:endParaRPr lang="pt-BR" sz="1400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38E91F61-D544-595E-D403-1BFBC86C309D}"/>
              </a:ext>
            </a:extLst>
          </p:cNvPr>
          <p:cNvSpPr txBox="1"/>
          <p:nvPr/>
        </p:nvSpPr>
        <p:spPr>
          <a:xfrm>
            <a:off x="640973" y="5732694"/>
            <a:ext cx="108809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b="0" i="0" dirty="0">
                <a:solidFill>
                  <a:srgbClr val="FFC000"/>
                </a:solidFill>
                <a:effectLst/>
                <a:latin typeface="Source Sans Pro" panose="020B0503030403020204" pitchFamily="34" charset="0"/>
              </a:rPr>
              <a:t>John Calvin [João Calvino], </a:t>
            </a:r>
            <a:r>
              <a:rPr lang="pt-BR" sz="1200" b="0" i="1" dirty="0" err="1">
                <a:solidFill>
                  <a:srgbClr val="FFC000"/>
                </a:solidFill>
                <a:effectLst/>
                <a:latin typeface="Source Sans Pro" panose="020B0503030403020204" pitchFamily="34" charset="0"/>
              </a:rPr>
              <a:t>Institutes</a:t>
            </a:r>
            <a:r>
              <a:rPr lang="pt-BR" sz="1200" b="0" i="1" dirty="0">
                <a:solidFill>
                  <a:srgbClr val="FFC00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pt-BR" sz="1200" b="0" i="1" dirty="0" err="1">
                <a:solidFill>
                  <a:srgbClr val="FFC000"/>
                </a:solidFill>
                <a:effectLst/>
                <a:latin typeface="Source Sans Pro" panose="020B0503030403020204" pitchFamily="34" charset="0"/>
              </a:rPr>
              <a:t>of</a:t>
            </a:r>
            <a:r>
              <a:rPr lang="pt-BR" sz="1200" b="0" i="1" dirty="0">
                <a:solidFill>
                  <a:srgbClr val="FFC00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pt-BR" sz="1200" b="0" i="1" dirty="0" err="1">
                <a:solidFill>
                  <a:srgbClr val="FFC000"/>
                </a:solidFill>
                <a:effectLst/>
                <a:latin typeface="Source Sans Pro" panose="020B0503030403020204" pitchFamily="34" charset="0"/>
              </a:rPr>
              <a:t>the</a:t>
            </a:r>
            <a:r>
              <a:rPr lang="pt-BR" sz="1200" b="0" i="1" dirty="0">
                <a:solidFill>
                  <a:srgbClr val="FFC000"/>
                </a:solidFill>
                <a:effectLst/>
                <a:latin typeface="Source Sans Pro" panose="020B0503030403020204" pitchFamily="34" charset="0"/>
              </a:rPr>
              <a:t> Christian </a:t>
            </a:r>
            <a:r>
              <a:rPr lang="pt-BR" sz="1200" b="0" i="1" dirty="0" err="1">
                <a:solidFill>
                  <a:srgbClr val="FFC000"/>
                </a:solidFill>
                <a:effectLst/>
                <a:latin typeface="Source Sans Pro" panose="020B0503030403020204" pitchFamily="34" charset="0"/>
              </a:rPr>
              <a:t>religion</a:t>
            </a:r>
            <a:r>
              <a:rPr lang="pt-BR" sz="1200" b="0" i="0" dirty="0">
                <a:solidFill>
                  <a:srgbClr val="FFC000"/>
                </a:solidFill>
                <a:effectLst/>
                <a:latin typeface="Source Sans Pro" panose="020B0503030403020204" pitchFamily="34" charset="0"/>
              </a:rPr>
              <a:t> (</a:t>
            </a:r>
            <a:r>
              <a:rPr lang="pt-BR" sz="1200" b="0" i="0" dirty="0" err="1">
                <a:solidFill>
                  <a:srgbClr val="FFC000"/>
                </a:solidFill>
                <a:effectLst/>
                <a:latin typeface="Source Sans Pro" panose="020B0503030403020204" pitchFamily="34" charset="0"/>
              </a:rPr>
              <a:t>s.l</a:t>
            </a:r>
            <a:r>
              <a:rPr lang="pt-BR" sz="1200" b="0" i="0" dirty="0">
                <a:solidFill>
                  <a:srgbClr val="FFC000"/>
                </a:solidFill>
                <a:effectLst/>
                <a:latin typeface="Source Sans Pro" panose="020B0503030403020204" pitchFamily="34" charset="0"/>
              </a:rPr>
              <a:t>.: </a:t>
            </a:r>
            <a:r>
              <a:rPr lang="pt-BR" sz="1200" b="0" i="0" dirty="0" err="1">
                <a:solidFill>
                  <a:srgbClr val="FFC000"/>
                </a:solidFill>
                <a:effectLst/>
                <a:latin typeface="Source Sans Pro" panose="020B0503030403020204" pitchFamily="34" charset="0"/>
              </a:rPr>
              <a:t>Figbooks</a:t>
            </a:r>
            <a:r>
              <a:rPr lang="pt-BR" sz="1200" b="0" i="0" dirty="0">
                <a:solidFill>
                  <a:srgbClr val="FFC000"/>
                </a:solidFill>
                <a:effectLst/>
                <a:latin typeface="Source Sans Pro" panose="020B0503030403020204" pitchFamily="34" charset="0"/>
              </a:rPr>
              <a:t>, 2012), livro 2, capítulo 8, seções 31, 32 e 33. O texto das seções 28 a 34 está disponível em português em </a:t>
            </a:r>
            <a:r>
              <a:rPr lang="pt-BR" sz="1200" b="0" i="0" u="sng" dirty="0">
                <a:solidFill>
                  <a:srgbClr val="FFC000"/>
                </a:solidFill>
                <a:effectLst/>
                <a:latin typeface="Source Sans Pro" panose="020B0503030403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http://www.e-cristianismo.com.br/historia-do-cristianismo/joao-calvino/calvino-e-o-quarto-mandamento.html</a:t>
            </a:r>
            <a:r>
              <a:rPr lang="pt-BR" sz="1200" b="0" i="0" dirty="0">
                <a:solidFill>
                  <a:srgbClr val="FFC000"/>
                </a:solidFill>
                <a:effectLst/>
                <a:latin typeface="Source Sans Pro" panose="020B0503030403020204" pitchFamily="34" charset="0"/>
              </a:rPr>
              <a:t>, acesso em 23 abr. 2021.</a:t>
            </a:r>
            <a:endParaRPr lang="pt-BR" sz="1200" dirty="0">
              <a:solidFill>
                <a:srgbClr val="FFC000"/>
              </a:solidFill>
            </a:endParaRPr>
          </a:p>
        </p:txBody>
      </p:sp>
      <p:pic>
        <p:nvPicPr>
          <p:cNvPr id="15362" name="Picture 2" descr="John Calvin (1509-1564) — Reformed Presbyterian Church (Covenanted) -  &quot;Steelite&quot; Covenanters">
            <a:extLst>
              <a:ext uri="{FF2B5EF4-FFF2-40B4-BE49-F238E27FC236}">
                <a16:creationId xmlns:a16="http://schemas.microsoft.com/office/drawing/2014/main" id="{028A684D-926B-FBBD-DDB3-EC237865A4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0301" y="1445109"/>
            <a:ext cx="3357696" cy="387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40360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NA IDADE DAS TREVAS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3267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REFORMA NÃO PODE PARAR</a:t>
            </a:r>
          </a:p>
        </p:txBody>
      </p:sp>
      <p:pic>
        <p:nvPicPr>
          <p:cNvPr id="6" name="Imagem 5" descr="Texto&#10;&#10;Descrição gerada automaticamente">
            <a:extLst>
              <a:ext uri="{FF2B5EF4-FFF2-40B4-BE49-F238E27FC236}">
                <a16:creationId xmlns:a16="http://schemas.microsoft.com/office/drawing/2014/main" id="{A1E1DDA3-86C8-6908-BB22-E1FAF47B95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8573" y="1858491"/>
            <a:ext cx="3009753" cy="4258277"/>
          </a:xfrm>
          <a:prstGeom prst="rect">
            <a:avLst/>
          </a:prstGeom>
        </p:spPr>
      </p:pic>
      <p:pic>
        <p:nvPicPr>
          <p:cNvPr id="12" name="Imagem 11" descr="Jornal com texto preto sobre fundo branco&#10;&#10;Descrição gerada automaticamente">
            <a:extLst>
              <a:ext uri="{FF2B5EF4-FFF2-40B4-BE49-F238E27FC236}">
                <a16:creationId xmlns:a16="http://schemas.microsoft.com/office/drawing/2014/main" id="{33FF7188-1A27-B2A1-31ED-C89EC1C2A1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7556" y="1538585"/>
            <a:ext cx="6423471" cy="4578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7141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NA IDADE DAS TREVAS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3267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REFORMA NÃO PODE PARAR</a:t>
            </a:r>
          </a:p>
        </p:txBody>
      </p:sp>
      <p:pic>
        <p:nvPicPr>
          <p:cNvPr id="5" name="Imagem 4" descr="Texto, Carta&#10;&#10;Descrição gerada automaticamente">
            <a:extLst>
              <a:ext uri="{FF2B5EF4-FFF2-40B4-BE49-F238E27FC236}">
                <a16:creationId xmlns:a16="http://schemas.microsoft.com/office/drawing/2014/main" id="{85205F9C-E8B4-FD01-75CE-92B7AE905A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558" y="1145521"/>
            <a:ext cx="7065818" cy="5008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381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NA IDADE DAS TREVAS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3267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REFORMA NÃO PODE PARAR</a:t>
            </a:r>
          </a:p>
        </p:txBody>
      </p:sp>
      <p:pic>
        <p:nvPicPr>
          <p:cNvPr id="3" name="Imagem 2" descr="Texto, Carta&#10;&#10;Descrição gerada automaticamente">
            <a:extLst>
              <a:ext uri="{FF2B5EF4-FFF2-40B4-BE49-F238E27FC236}">
                <a16:creationId xmlns:a16="http://schemas.microsoft.com/office/drawing/2014/main" id="{D3E8F5B7-9E45-4E2C-0182-CFD66266A6A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195" y="2113333"/>
            <a:ext cx="4999534" cy="131566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78416D0A-B568-EB1D-108A-D4034A4C0C92}"/>
              </a:ext>
            </a:extLst>
          </p:cNvPr>
          <p:cNvSpPr txBox="1"/>
          <p:nvPr/>
        </p:nvSpPr>
        <p:spPr>
          <a:xfrm>
            <a:off x="640973" y="3756797"/>
            <a:ext cx="39905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err="1">
                <a:solidFill>
                  <a:srgbClr val="FFC000"/>
                </a:solidFill>
              </a:rPr>
              <a:t>Feyerabend</a:t>
            </a:r>
            <a:r>
              <a:rPr lang="pt-BR" sz="1200" dirty="0">
                <a:solidFill>
                  <a:srgbClr val="FFC000"/>
                </a:solidFill>
              </a:rPr>
              <a:t>, Henry – Daniel Verso por Verso, Revelações de Deus para os nossos dias, pag. 129</a:t>
            </a:r>
          </a:p>
        </p:txBody>
      </p:sp>
      <p:pic>
        <p:nvPicPr>
          <p:cNvPr id="6" name="Imagem 5" descr="Texto&#10;&#10;Descrição gerada automaticamente">
            <a:extLst>
              <a:ext uri="{FF2B5EF4-FFF2-40B4-BE49-F238E27FC236}">
                <a16:creationId xmlns:a16="http://schemas.microsoft.com/office/drawing/2014/main" id="{2A14E23A-CBE4-FE47-8644-D00FB8E5AE9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6173" y="2113333"/>
            <a:ext cx="4856329" cy="3217773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A3EBB4AC-7F76-0648-4CC7-BCECA862EE8B}"/>
              </a:ext>
            </a:extLst>
          </p:cNvPr>
          <p:cNvSpPr txBox="1"/>
          <p:nvPr/>
        </p:nvSpPr>
        <p:spPr>
          <a:xfrm>
            <a:off x="6296173" y="5501177"/>
            <a:ext cx="41124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err="1">
                <a:solidFill>
                  <a:srgbClr val="FFC000"/>
                </a:solidFill>
              </a:rPr>
              <a:t>Feyerabend</a:t>
            </a:r>
            <a:r>
              <a:rPr lang="pt-BR" sz="1200" dirty="0">
                <a:solidFill>
                  <a:srgbClr val="FFC000"/>
                </a:solidFill>
              </a:rPr>
              <a:t>, Henry – Daniel Verso por Verso, Revelações de Deus para os nossos dias, pag. 130</a:t>
            </a:r>
          </a:p>
        </p:txBody>
      </p:sp>
    </p:spTree>
    <p:extLst>
      <p:ext uri="{BB962C8B-B14F-4D97-AF65-F5344CB8AC3E}">
        <p14:creationId xmlns:p14="http://schemas.microsoft.com/office/powerpoint/2010/main" val="30598665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10910054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APÓS O SEGUNDO GRANDE AVIVAMENTO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40715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REDESCOBERTA DO DIA DO SENHOR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BB3255C-BA08-C0FC-C241-3329E2339274}"/>
              </a:ext>
            </a:extLst>
          </p:cNvPr>
          <p:cNvSpPr txBox="1"/>
          <p:nvPr/>
        </p:nvSpPr>
        <p:spPr>
          <a:xfrm>
            <a:off x="640973" y="1848580"/>
            <a:ext cx="8100256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500" b="0" i="0" dirty="0">
                <a:solidFill>
                  <a:srgbClr val="FFC000"/>
                </a:solidFill>
                <a:effectLst/>
              </a:rPr>
              <a:t>O </a:t>
            </a:r>
            <a:r>
              <a:rPr lang="pt-BR" sz="1500" b="1" i="0" dirty="0">
                <a:solidFill>
                  <a:srgbClr val="FFC000"/>
                </a:solidFill>
                <a:effectLst/>
              </a:rPr>
              <a:t>adventismo</a:t>
            </a:r>
            <a:r>
              <a:rPr lang="pt-BR" sz="1500" b="0" i="0" dirty="0">
                <a:solidFill>
                  <a:srgbClr val="FFC000"/>
                </a:solidFill>
                <a:effectLst/>
              </a:rPr>
              <a:t> é um movimento religioso </a:t>
            </a:r>
            <a:r>
              <a:rPr lang="pt-BR" sz="1500" b="0" i="0" u="none" strike="noStrike" dirty="0">
                <a:solidFill>
                  <a:srgbClr val="FFC000"/>
                </a:solidFill>
                <a:effectLst/>
                <a:hlinkClick r:id="rId3" tooltip="Cristã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cristão</a:t>
            </a:r>
            <a:r>
              <a:rPr lang="pt-BR" sz="1500" b="0" i="0" dirty="0">
                <a:solidFill>
                  <a:srgbClr val="FFC000"/>
                </a:solidFill>
                <a:effectLst/>
              </a:rPr>
              <a:t> protestante </a:t>
            </a:r>
            <a:r>
              <a:rPr lang="pt-BR" sz="1500" b="0" i="0" dirty="0">
                <a:effectLst/>
              </a:rPr>
              <a:t>iniciado no </a:t>
            </a:r>
            <a:r>
              <a:rPr lang="pt-BR" sz="1500" b="0" i="0" u="none" strike="noStrike" dirty="0">
                <a:effectLst/>
                <a:hlinkClick r:id="rId4" tooltip="Século XI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século XIX</a:t>
            </a:r>
            <a:r>
              <a:rPr lang="pt-BR" sz="1500" b="0" i="0" dirty="0">
                <a:effectLst/>
              </a:rPr>
              <a:t>, dentro do contexto do </a:t>
            </a:r>
            <a:r>
              <a:rPr lang="pt-BR" sz="1500" b="0" i="0" u="none" strike="noStrike" dirty="0">
                <a:effectLst/>
                <a:hlinkClick r:id="rId5" tooltip="Segundo Grande Desperta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Segundo Grande Reavivamento</a:t>
            </a:r>
            <a:r>
              <a:rPr lang="pt-BR" sz="1500" b="0" i="0" dirty="0">
                <a:effectLst/>
              </a:rPr>
              <a:t> dos </a:t>
            </a:r>
            <a:r>
              <a:rPr lang="pt-BR" sz="1500" b="0" i="0" u="none" strike="noStrike" dirty="0">
                <a:effectLst/>
                <a:hlinkClick r:id="rId6" tooltip="Estados Unido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Estados Unidos</a:t>
            </a:r>
            <a:r>
              <a:rPr lang="pt-BR" sz="1500" b="0" i="0" dirty="0">
                <a:effectLst/>
              </a:rPr>
              <a:t>, que salienta </a:t>
            </a:r>
            <a:r>
              <a:rPr lang="pt-BR" sz="1500" b="0" i="0" dirty="0">
                <a:solidFill>
                  <a:srgbClr val="FFC000"/>
                </a:solidFill>
                <a:effectLst/>
              </a:rPr>
              <a:t>a crença na iminente </a:t>
            </a:r>
            <a:r>
              <a:rPr lang="pt-BR" sz="1500" b="0" i="0" u="none" strike="noStrike" dirty="0">
                <a:solidFill>
                  <a:srgbClr val="FFC000"/>
                </a:solidFill>
                <a:effectLst/>
                <a:hlinkClick r:id="rId7" tooltip="Segunda vinda de Jesu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segunda vinda de Jesus</a:t>
            </a:r>
            <a:r>
              <a:rPr lang="pt-BR" sz="1500" b="0" i="0" dirty="0">
                <a:solidFill>
                  <a:srgbClr val="FFC000"/>
                </a:solidFill>
                <a:effectLst/>
              </a:rPr>
              <a:t> à Terra.</a:t>
            </a:r>
            <a:r>
              <a:rPr lang="pt-BR" sz="1500" b="0" i="0" dirty="0">
                <a:effectLst/>
              </a:rPr>
              <a:t> </a:t>
            </a:r>
            <a:r>
              <a:rPr lang="pt-BR" sz="1500" b="0" i="0" u="none" strike="noStrike" baseline="30000" dirty="0">
                <a:effectLst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[1]</a:t>
            </a:r>
            <a:endParaRPr lang="pt-BR" sz="1500" b="0" i="0" u="none" strike="noStrike" baseline="30000" dirty="0">
              <a:effectLst/>
            </a:endParaRPr>
          </a:p>
          <a:p>
            <a:pPr algn="l"/>
            <a:endParaRPr lang="pt-BR" sz="1500" b="0" i="0" dirty="0">
              <a:effectLst/>
            </a:endParaRPr>
          </a:p>
          <a:p>
            <a:pPr algn="l"/>
            <a:r>
              <a:rPr lang="pt-BR" sz="1500" b="0" i="0" dirty="0">
                <a:effectLst/>
              </a:rPr>
              <a:t>O movimento começou com </a:t>
            </a:r>
            <a:r>
              <a:rPr lang="pt-BR" sz="1500" b="0" i="0" u="none" strike="noStrike" dirty="0">
                <a:effectLst/>
                <a:hlinkClick r:id="rId9" tooltip="William Mill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William Miller</a:t>
            </a:r>
            <a:r>
              <a:rPr lang="pt-BR" sz="1500" b="0" i="0" dirty="0">
                <a:effectLst/>
              </a:rPr>
              <a:t>, fazendeiro, membro da Igreja Batista, cujos seguidores ficaram conhecidos como </a:t>
            </a:r>
            <a:r>
              <a:rPr lang="pt-BR" sz="1500" b="0" i="0" u="none" strike="noStrike" dirty="0">
                <a:effectLst/>
                <a:hlinkClick r:id="rId10" tooltip="Milerita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Mileritas</a:t>
            </a:r>
            <a:r>
              <a:rPr lang="pt-BR" sz="1500" b="0" i="0" dirty="0">
                <a:effectLst/>
              </a:rPr>
              <a:t>. </a:t>
            </a:r>
            <a:r>
              <a:rPr lang="pt-BR" sz="1500" b="0" i="0" dirty="0">
                <a:solidFill>
                  <a:srgbClr val="FFC000"/>
                </a:solidFill>
                <a:effectLst/>
              </a:rPr>
              <a:t>O adventismo surgiu após a interpretação bíblica de William Miller, de que Jesus voltaria na </a:t>
            </a:r>
            <a:r>
              <a:rPr lang="pt-BR" sz="1500" b="0" i="0" u="none" strike="noStrike" dirty="0">
                <a:solidFill>
                  <a:srgbClr val="FFC000"/>
                </a:solidFill>
                <a:effectLst/>
                <a:hlinkClick r:id="rId11" tooltip="Década de 184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década de 1840</a:t>
            </a:r>
            <a:r>
              <a:rPr lang="pt-BR" sz="1500" b="0" i="0" dirty="0">
                <a:solidFill>
                  <a:srgbClr val="FFC000"/>
                </a:solidFill>
                <a:effectLst/>
              </a:rPr>
              <a:t>, mais precisamente no ano de 1843 do calendário judaico, que equivalia, naquele ano a março/abril de 1843 a março/abril de 1844. Miller chegou a esta conclusão interpretando a profecia de </a:t>
            </a:r>
            <a:r>
              <a:rPr lang="pt-BR" sz="1500" b="0" i="0" u="none" strike="noStrike" dirty="0">
                <a:solidFill>
                  <a:srgbClr val="FFC000"/>
                </a:solidFill>
                <a:effectLst/>
                <a:hlinkClick r:id="rId12" tooltip="s:Tradução Brasileira da Bíblia/Daniel/VIII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8:14</a:t>
            </a:r>
            <a:r>
              <a:rPr lang="pt-BR" sz="1500" b="0" i="0" dirty="0">
                <a:solidFill>
                  <a:srgbClr val="FFC000"/>
                </a:solidFill>
                <a:effectLst/>
              </a:rPr>
              <a:t>: “Até duas mil e trezentas tardes e manhãs; e o santuário será purificado" entendendo que no final do cômputo ocorreria a </a:t>
            </a:r>
            <a:r>
              <a:rPr lang="pt-BR" sz="1500" b="0" i="0" u="none" strike="noStrike" dirty="0">
                <a:solidFill>
                  <a:srgbClr val="FFC000"/>
                </a:solidFill>
                <a:effectLst/>
                <a:hlinkClick r:id="rId13" tooltip="Parúsi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volta literal de Jesus</a:t>
            </a:r>
            <a:r>
              <a:rPr lang="pt-BR" sz="1500" b="0" i="0" dirty="0">
                <a:solidFill>
                  <a:srgbClr val="FFC000"/>
                </a:solidFill>
                <a:effectLst/>
              </a:rPr>
              <a:t>. </a:t>
            </a:r>
            <a:r>
              <a:rPr lang="pt-BR" sz="1500" b="0" i="0" u="sng" dirty="0">
                <a:solidFill>
                  <a:srgbClr val="FFC000"/>
                </a:solidFill>
                <a:effectLst/>
              </a:rPr>
              <a:t>Isso porque ele e teólogos de sua época, enxergavam a Terra como o santuário</a:t>
            </a:r>
            <a:r>
              <a:rPr lang="pt-BR" sz="1500" b="0" i="0" dirty="0">
                <a:solidFill>
                  <a:srgbClr val="FFC000"/>
                </a:solidFill>
                <a:effectLst/>
              </a:rPr>
              <a:t>, ao comparar Jesus como o cordeiro que sai de sua casa no Céu para morrer no santuário da Terra. Sendo a volta de Jesus e a purificação da Terra com fogo o cumprimento desta profecia. </a:t>
            </a:r>
            <a:r>
              <a:rPr lang="pt-BR" sz="1500" b="0" i="0" u="none" strike="noStrike" baseline="30000" dirty="0">
                <a:effectLst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[1]</a:t>
            </a:r>
            <a:endParaRPr lang="pt-BR" sz="1500" b="0" i="0" u="none" strike="noStrike" baseline="30000" dirty="0">
              <a:effectLst/>
            </a:endParaRPr>
          </a:p>
          <a:p>
            <a:pPr algn="l"/>
            <a:endParaRPr lang="pt-BR" sz="1500" b="0" i="0" dirty="0">
              <a:effectLst/>
            </a:endParaRPr>
          </a:p>
          <a:p>
            <a:pPr algn="l"/>
            <a:r>
              <a:rPr lang="pt-BR" sz="1500" b="0" i="0" dirty="0">
                <a:solidFill>
                  <a:srgbClr val="FFC000"/>
                </a:solidFill>
                <a:effectLst/>
              </a:rPr>
              <a:t>Os adventistas não eram, até então, um título de uma denominação religiosa, mas grupos de várias denominações como: Batistas, Metodistas, Conexão Cristã, etc</a:t>
            </a:r>
            <a:r>
              <a:rPr lang="pt-BR" sz="1500" b="0" i="0" dirty="0">
                <a:effectLst/>
              </a:rPr>
              <a:t>. que professavam, naquele tempo, a proximidade da volta de Jesus, unindo-se ao pregador William Miller.</a:t>
            </a:r>
          </a:p>
          <a:p>
            <a:pPr algn="l"/>
            <a:endParaRPr lang="pt-BR" sz="1500" b="0" i="0" dirty="0">
              <a:effectLst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D560A37-E302-FE6A-486B-4E930490ED28}"/>
              </a:ext>
            </a:extLst>
          </p:cNvPr>
          <p:cNvSpPr txBox="1"/>
          <p:nvPr/>
        </p:nvSpPr>
        <p:spPr>
          <a:xfrm>
            <a:off x="640973" y="5957398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200" b="0" i="0" dirty="0">
                <a:solidFill>
                  <a:srgbClr val="FFC000"/>
                </a:solidFill>
                <a:effectLst/>
              </a:rPr>
              <a:t>https://</a:t>
            </a:r>
            <a:r>
              <a:rPr lang="pt-BR" sz="1200" b="0" i="0" dirty="0" err="1">
                <a:solidFill>
                  <a:srgbClr val="FFC000"/>
                </a:solidFill>
                <a:effectLst/>
              </a:rPr>
              <a:t>pt.wikipedia.org</a:t>
            </a:r>
            <a:r>
              <a:rPr lang="pt-BR" sz="1200" b="0" i="0" dirty="0">
                <a:solidFill>
                  <a:srgbClr val="FFC000"/>
                </a:solidFill>
                <a:effectLst/>
              </a:rPr>
              <a:t>/wiki/Adventismo</a:t>
            </a:r>
          </a:p>
        </p:txBody>
      </p:sp>
      <p:pic>
        <p:nvPicPr>
          <p:cNvPr id="19458" name="Picture 2" descr="William Miller – Wikipédia, a enciclopédia livre">
            <a:extLst>
              <a:ext uri="{FF2B5EF4-FFF2-40B4-BE49-F238E27FC236}">
                <a16:creationId xmlns:a16="http://schemas.microsoft.com/office/drawing/2014/main" id="{8B0C4535-A176-6517-2DE8-F22206A316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581" y="2143984"/>
            <a:ext cx="2559446" cy="3199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92595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10910054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APÓS O SEGUNDO GRANDE AVIVAMENTO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40715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REDESCOBERTA DO DIA DO SENHOR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BB3255C-BA08-C0FC-C241-3329E2339274}"/>
              </a:ext>
            </a:extLst>
          </p:cNvPr>
          <p:cNvSpPr txBox="1"/>
          <p:nvPr/>
        </p:nvSpPr>
        <p:spPr>
          <a:xfrm>
            <a:off x="640973" y="2357979"/>
            <a:ext cx="545502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500" b="0" i="0" dirty="0">
                <a:effectLst/>
              </a:rPr>
              <a:t>Rachel Oaks Preston era uma </a:t>
            </a:r>
            <a:r>
              <a:rPr lang="pt-BR" sz="1500" b="0" i="0" dirty="0">
                <a:solidFill>
                  <a:srgbClr val="FFC000"/>
                </a:solidFill>
                <a:effectLst/>
              </a:rPr>
              <a:t>batista do sétimo dia </a:t>
            </a:r>
            <a:r>
              <a:rPr lang="pt-BR" sz="1500" b="0" i="0" dirty="0">
                <a:effectLst/>
              </a:rPr>
              <a:t>que introduziu o sábado do sétimo dia para os crentes do advento, iniciando um crescente movimento sabatista adventista.</a:t>
            </a:r>
          </a:p>
          <a:p>
            <a:pPr algn="l"/>
            <a:endParaRPr lang="pt-BR" sz="1500" dirty="0"/>
          </a:p>
          <a:p>
            <a:pPr algn="l"/>
            <a:r>
              <a:rPr lang="pt-BR" sz="1500" b="0" i="0" dirty="0">
                <a:effectLst/>
              </a:rPr>
              <a:t>[...] Rachel se interessou pelo assunto do sábado do sétimo dia, mas experimentou muita oposição de seu ministro metodista. Vendo a convicção dela sobre o assunto, ele finalmente concordou que ela guardasse o sábado se ela não se separasse da Igreja Metodista.</a:t>
            </a:r>
          </a:p>
          <a:p>
            <a:pPr algn="l"/>
            <a:endParaRPr lang="pt-BR" sz="1500" dirty="0"/>
          </a:p>
          <a:p>
            <a:pPr algn="l"/>
            <a:r>
              <a:rPr lang="pt-BR" sz="1500" b="0" i="0" dirty="0">
                <a:effectLst/>
              </a:rPr>
              <a:t>Ela decidiu se separar dos metodistas de qualquer maneira e se juntou à Igreja Batista do Sétimo Dia em Verona em 26 de dezembro de 1835.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D560A37-E302-FE6A-486B-4E930490ED28}"/>
              </a:ext>
            </a:extLst>
          </p:cNvPr>
          <p:cNvSpPr txBox="1"/>
          <p:nvPr/>
        </p:nvSpPr>
        <p:spPr>
          <a:xfrm>
            <a:off x="640973" y="5957398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200" b="0" i="0" dirty="0">
                <a:solidFill>
                  <a:srgbClr val="FFC000"/>
                </a:solidFill>
                <a:effectLst/>
              </a:rPr>
              <a:t>https://</a:t>
            </a:r>
            <a:r>
              <a:rPr lang="pt-BR" sz="1200" b="0" i="0" dirty="0" err="1">
                <a:solidFill>
                  <a:srgbClr val="FFC000"/>
                </a:solidFill>
                <a:effectLst/>
              </a:rPr>
              <a:t>encyclopedia.adventist.org</a:t>
            </a:r>
            <a:r>
              <a:rPr lang="pt-BR" sz="1200" b="0" i="0" dirty="0">
                <a:solidFill>
                  <a:srgbClr val="FFC000"/>
                </a:solidFill>
                <a:effectLst/>
              </a:rPr>
              <a:t>/</a:t>
            </a:r>
            <a:r>
              <a:rPr lang="pt-BR" sz="1200" b="0" i="0" dirty="0" err="1">
                <a:solidFill>
                  <a:srgbClr val="FFC000"/>
                </a:solidFill>
                <a:effectLst/>
              </a:rPr>
              <a:t>article?id</a:t>
            </a:r>
            <a:r>
              <a:rPr lang="pt-BR" sz="1200" b="0" i="0" dirty="0">
                <a:solidFill>
                  <a:srgbClr val="FFC000"/>
                </a:solidFill>
                <a:effectLst/>
              </a:rPr>
              <a:t>=AIQ1</a:t>
            </a:r>
          </a:p>
        </p:txBody>
      </p:sp>
      <p:pic>
        <p:nvPicPr>
          <p:cNvPr id="21506" name="Picture 2" descr="ESDA | Preston, Rachel Harris Oaks (1809-1868)">
            <a:extLst>
              <a:ext uri="{FF2B5EF4-FFF2-40B4-BE49-F238E27FC236}">
                <a16:creationId xmlns:a16="http://schemas.microsoft.com/office/drawing/2014/main" id="{B3EA8C35-B3CB-D401-99B6-CC45310D52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2865" y="1659581"/>
            <a:ext cx="2732215" cy="387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48055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10910054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APÓS O SEGUNDO GRANDE AVIVAMENTO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40715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REDESCOBERTA DO DIA DO SENHOR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BB3255C-BA08-C0FC-C241-3329E2339274}"/>
              </a:ext>
            </a:extLst>
          </p:cNvPr>
          <p:cNvSpPr txBox="1"/>
          <p:nvPr/>
        </p:nvSpPr>
        <p:spPr>
          <a:xfrm>
            <a:off x="640973" y="2265646"/>
            <a:ext cx="545502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600" b="0" i="0" dirty="0">
                <a:effectLst/>
              </a:rPr>
              <a:t>Aos 15 anos de idade, Joseph Bates “embarcou” em um navio comercial. Durante os 21 anos subsequentes, viveu a vida de marinheiro e capitão de navio. Bates voltou a viver uma vida normal em 1828, com uma pequena fortuna. </a:t>
            </a:r>
            <a:r>
              <a:rPr lang="pt-BR" sz="1600" b="0" i="0" dirty="0">
                <a:solidFill>
                  <a:srgbClr val="FFC000"/>
                </a:solidFill>
                <a:effectLst/>
              </a:rPr>
              <a:t>Durante o Despertamento Adventista, o capitão de navio aposentado tornou-se um respeitado evangelista e líder espiritual entre os Adventistas</a:t>
            </a:r>
            <a:r>
              <a:rPr lang="pt-BR" sz="1600" b="0" i="0" dirty="0">
                <a:effectLst/>
              </a:rPr>
              <a:t>.</a:t>
            </a:r>
          </a:p>
          <a:p>
            <a:pPr algn="l"/>
            <a:endParaRPr lang="pt-BR" sz="1600" dirty="0">
              <a:solidFill>
                <a:srgbClr val="FFC000"/>
              </a:solidFill>
            </a:endParaRPr>
          </a:p>
          <a:p>
            <a:pPr algn="l"/>
            <a:r>
              <a:rPr lang="pt-BR" sz="1600" b="0" i="0" dirty="0">
                <a:solidFill>
                  <a:srgbClr val="FFC000"/>
                </a:solidFill>
                <a:effectLst/>
              </a:rPr>
              <a:t>No começo 1845, Bates foi providencialmente guiado a uma compreensão da verdade a respeito do Sábado do sétimo dia</a:t>
            </a:r>
            <a:r>
              <a:rPr lang="pt-BR" sz="1600" b="0" i="0" dirty="0">
                <a:effectLst/>
              </a:rPr>
              <a:t>, e, em 1846, publicou um panfleto de 48 páginas sobre o assunto. </a:t>
            </a:r>
            <a:endParaRPr lang="pt-BR" sz="1500" b="0" i="0" dirty="0">
              <a:effectLst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D560A37-E302-FE6A-486B-4E930490ED28}"/>
              </a:ext>
            </a:extLst>
          </p:cNvPr>
          <p:cNvSpPr txBox="1"/>
          <p:nvPr/>
        </p:nvSpPr>
        <p:spPr>
          <a:xfrm>
            <a:off x="640973" y="5957398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200" b="0" i="0" dirty="0">
                <a:solidFill>
                  <a:srgbClr val="FFC000"/>
                </a:solidFill>
                <a:effectLst/>
              </a:rPr>
              <a:t>https://</a:t>
            </a:r>
            <a:r>
              <a:rPr lang="pt-BR" sz="1200" b="0" i="0" dirty="0" err="1">
                <a:solidFill>
                  <a:srgbClr val="FFC000"/>
                </a:solidFill>
                <a:effectLst/>
              </a:rPr>
              <a:t>www.adventistas.org</a:t>
            </a:r>
            <a:r>
              <a:rPr lang="pt-BR" sz="1200" b="0" i="0" dirty="0">
                <a:solidFill>
                  <a:srgbClr val="FFC000"/>
                </a:solidFill>
                <a:effectLst/>
              </a:rPr>
              <a:t>/</a:t>
            </a:r>
            <a:r>
              <a:rPr lang="pt-BR" sz="1200" b="0" i="0" dirty="0" err="1">
                <a:solidFill>
                  <a:srgbClr val="FFC000"/>
                </a:solidFill>
                <a:effectLst/>
              </a:rPr>
              <a:t>pt</a:t>
            </a:r>
            <a:r>
              <a:rPr lang="pt-BR" sz="1200" b="0" i="0" dirty="0">
                <a:solidFill>
                  <a:srgbClr val="FFC000"/>
                </a:solidFill>
                <a:effectLst/>
              </a:rPr>
              <a:t>/</a:t>
            </a:r>
            <a:r>
              <a:rPr lang="pt-BR" sz="1200" b="0" i="0" dirty="0" err="1">
                <a:solidFill>
                  <a:srgbClr val="FFC000"/>
                </a:solidFill>
                <a:effectLst/>
              </a:rPr>
              <a:t>espiritodeprofecia</a:t>
            </a:r>
            <a:r>
              <a:rPr lang="pt-BR" sz="1200" b="0" i="0" dirty="0">
                <a:solidFill>
                  <a:srgbClr val="FFC000"/>
                </a:solidFill>
                <a:effectLst/>
              </a:rPr>
              <a:t>/pioneiros/joseph-bates-1792-1872/</a:t>
            </a:r>
          </a:p>
        </p:txBody>
      </p:sp>
      <p:pic>
        <p:nvPicPr>
          <p:cNvPr id="23554" name="Picture 2" descr="Joseph Bates (1792-1872) - Espírito de Profecia">
            <a:extLst>
              <a:ext uri="{FF2B5EF4-FFF2-40B4-BE49-F238E27FC236}">
                <a16:creationId xmlns:a16="http://schemas.microsoft.com/office/drawing/2014/main" id="{98569908-61B8-7870-005D-4C44BA1A70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9268" y="2145892"/>
            <a:ext cx="2935097" cy="3611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36189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10910054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APÓS O SEGUNDO GRANDE AVIVAMENTO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40715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REDESCOBERTA DO DIA DO SENHOR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AE4E5D5-F34C-1650-8A46-D4E00E7AC3AD}"/>
              </a:ext>
            </a:extLst>
          </p:cNvPr>
          <p:cNvSpPr txBox="1"/>
          <p:nvPr/>
        </p:nvSpPr>
        <p:spPr>
          <a:xfrm>
            <a:off x="640972" y="1776883"/>
            <a:ext cx="6815741" cy="4016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pt-BR" sz="1500" b="0" i="0" dirty="0">
                <a:effectLst/>
              </a:rPr>
              <a:t>O Pastor Bates </a:t>
            </a:r>
            <a:r>
              <a:rPr lang="pt-BR" sz="1500" b="0" i="0" dirty="0">
                <a:solidFill>
                  <a:srgbClr val="FFC000"/>
                </a:solidFill>
                <a:effectLst/>
              </a:rPr>
              <a:t>guardava o sábado, sétimo dia da semana, e para esse dia nos chamava a atenção como sendo o verdadeiro Sábado</a:t>
            </a:r>
            <a:r>
              <a:rPr lang="pt-BR" sz="1500" b="0" i="0" dirty="0">
                <a:effectLst/>
              </a:rPr>
              <a:t>. Eu não compreendia sua importância, e achava que ele errava em ocupar-se com o quarto mandamento mais do que com os outros nove.</a:t>
            </a:r>
          </a:p>
          <a:p>
            <a:pPr algn="just" fontAlgn="base"/>
            <a:endParaRPr lang="pt-BR" sz="1500" b="0" i="0" dirty="0">
              <a:effectLst/>
            </a:endParaRPr>
          </a:p>
          <a:p>
            <a:pPr algn="just" fontAlgn="base"/>
            <a:r>
              <a:rPr lang="pt-BR" sz="1500" b="0" i="0" dirty="0">
                <a:effectLst/>
              </a:rPr>
              <a:t>O Senhor, porém, me deu uma visão do santuário celestial, em que o templo de Deus foi aberto no Céu, e foi-me mostrada a arca de Deus coberta com o propiciatório. Em cada extremidade da arca havia um anjo com as asas estendidas sobre o propiciatório e a face voltada para ele. Isso, informou-me o meu anjo assistente, representa todo o exército celestial olhando com reverente temor para a lei divina, que foi escrita com o dedo de Deus.</a:t>
            </a:r>
          </a:p>
          <a:p>
            <a:pPr algn="just" fontAlgn="base"/>
            <a:r>
              <a:rPr lang="pt-BR" sz="1500" b="0" i="0" dirty="0">
                <a:effectLst/>
              </a:rPr>
              <a:t>Jesus levantou a cobertura da arca, e contemplei </a:t>
            </a:r>
            <a:r>
              <a:rPr lang="pt-BR" sz="1500" b="0" i="0" dirty="0">
                <a:solidFill>
                  <a:srgbClr val="FFC000"/>
                </a:solidFill>
                <a:effectLst/>
              </a:rPr>
              <a:t>as tábuas de pedra em que os Dez Mandamentos estavam escritos</a:t>
            </a:r>
            <a:r>
              <a:rPr lang="pt-BR" sz="1500" b="0" i="0" dirty="0">
                <a:effectLst/>
              </a:rPr>
              <a:t>.</a:t>
            </a:r>
          </a:p>
          <a:p>
            <a:pPr algn="just" fontAlgn="base"/>
            <a:endParaRPr lang="pt-BR" sz="1500" b="0" i="0" dirty="0">
              <a:effectLst/>
            </a:endParaRPr>
          </a:p>
          <a:p>
            <a:pPr algn="just" fontAlgn="base"/>
            <a:r>
              <a:rPr lang="pt-BR" sz="1500" b="0" i="0" dirty="0">
                <a:solidFill>
                  <a:srgbClr val="FFC000"/>
                </a:solidFill>
                <a:effectLst/>
              </a:rPr>
              <a:t>Fiquei atemorizada quando vi o quarto mandamento mesmo no centro dos dez preceitos, com uma suave auréola de luz rodeando-o. Disse o anjo: "É o único dos dez que define o Deus vivo que criou os Céus e a Terra e todas as coisas que neles há."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34B5BA6D-AC75-9F03-A2F4-3D87EA76B552}"/>
              </a:ext>
            </a:extLst>
          </p:cNvPr>
          <p:cNvSpPr txBox="1"/>
          <p:nvPr/>
        </p:nvSpPr>
        <p:spPr>
          <a:xfrm>
            <a:off x="670035" y="6061987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solidFill>
                  <a:srgbClr val="FFC000"/>
                </a:solidFill>
              </a:rPr>
              <a:t>http://</a:t>
            </a:r>
            <a:r>
              <a:rPr lang="pt-BR" sz="1200" dirty="0" err="1">
                <a:solidFill>
                  <a:srgbClr val="FFC000"/>
                </a:solidFill>
              </a:rPr>
              <a:t>ellenwhite.cpb.com.br</a:t>
            </a:r>
            <a:r>
              <a:rPr lang="pt-BR" sz="1200" dirty="0">
                <a:solidFill>
                  <a:srgbClr val="FFC000"/>
                </a:solidFill>
              </a:rPr>
              <a:t>/livro/index/21/85/1/1/sabado#85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84646167-4F54-C005-8BF3-B02FEB9A18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3966" y="1983367"/>
            <a:ext cx="254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9237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10910054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APÓS O SEGUNDO GRANDE AVIVAMENTO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36041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BALUARTES DA VERDADE BÍBLICA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6FC84A6-AD68-4DDB-0F51-1D98AA585A82}"/>
              </a:ext>
            </a:extLst>
          </p:cNvPr>
          <p:cNvSpPr txBox="1"/>
          <p:nvPr/>
        </p:nvSpPr>
        <p:spPr>
          <a:xfrm>
            <a:off x="1023257" y="3003295"/>
            <a:ext cx="1033054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 IMINENTE VOLTA DE JESUS E O JUÍZO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 VERDADE A RESPEITO DO SANTUÁRIO CELESTIAL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 IMUTABILIDADE DA LEI DE DEUS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FFC000"/>
                </a:solidFill>
              </a:rPr>
              <a:t>A RESTAURAÇÃO DA VERDADE A RESPEITO DO DIA DO SENHOR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 VERDADE A RESPEITO DO REAL ESTADO DOS MORTOS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9F1DE4D-7831-8822-72DF-5787849CE4E0}"/>
              </a:ext>
            </a:extLst>
          </p:cNvPr>
          <p:cNvSpPr txBox="1"/>
          <p:nvPr/>
        </p:nvSpPr>
        <p:spPr>
          <a:xfrm>
            <a:off x="640973" y="1779332"/>
            <a:ext cx="107128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0" i="0" dirty="0">
                <a:effectLst/>
                <a:latin typeface="Roboto" panose="02000000000000000000" pitchFamily="2" charset="0"/>
              </a:rPr>
              <a:t>Mas a vereda dos justos é como a luz da aurora, que vai brilhando mais e mais até ser dia perfeito.</a:t>
            </a:r>
            <a:br>
              <a:rPr lang="pt-BR" dirty="0"/>
            </a:br>
            <a:r>
              <a:rPr lang="pt-BR" b="0" i="0" dirty="0">
                <a:solidFill>
                  <a:srgbClr val="00B0F0"/>
                </a:solidFill>
                <a:effectLst/>
                <a:latin typeface="Roboto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Provérbios 4:18</a:t>
            </a:r>
            <a:endParaRPr lang="pt-BR" dirty="0">
              <a:solidFill>
                <a:srgbClr val="00B0F0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3BAF0A4-F478-27D9-E0A8-64BBD34EF503}"/>
              </a:ext>
            </a:extLst>
          </p:cNvPr>
          <p:cNvSpPr txBox="1"/>
          <p:nvPr/>
        </p:nvSpPr>
        <p:spPr>
          <a:xfrm>
            <a:off x="640973" y="5320651"/>
            <a:ext cx="1071282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dirty="0">
                <a:effectLst/>
              </a:rPr>
              <a:t>21/05/1863 (160 anos) - A </a:t>
            </a:r>
            <a:r>
              <a:rPr lang="pt-BR" sz="1600" b="0" i="0" dirty="0">
                <a:solidFill>
                  <a:srgbClr val="FFC000"/>
                </a:solidFill>
                <a:effectLst/>
              </a:rPr>
              <a:t>Igreja Adventista do Sétimo Dia </a:t>
            </a:r>
            <a:r>
              <a:rPr lang="pt-BR" sz="1600" b="0" i="0" dirty="0">
                <a:effectLst/>
              </a:rPr>
              <a:t>é uma denominação cristã protestante de linha tradicional, com teologia </a:t>
            </a:r>
            <a:r>
              <a:rPr lang="pt-BR" sz="1600" b="0" i="0" dirty="0" err="1">
                <a:effectLst/>
              </a:rPr>
              <a:t>trinitaria</a:t>
            </a:r>
            <a:r>
              <a:rPr lang="pt-BR" sz="1600" b="0" i="0" dirty="0">
                <a:effectLst/>
              </a:rPr>
              <a:t>, </a:t>
            </a:r>
            <a:r>
              <a:rPr lang="pt-BR" sz="1600" b="0" i="0" dirty="0" err="1">
                <a:effectLst/>
              </a:rPr>
              <a:t>restauracionista</a:t>
            </a:r>
            <a:r>
              <a:rPr lang="pt-BR" sz="1600" b="0" i="0" dirty="0">
                <a:effectLst/>
              </a:rPr>
              <a:t> e sabatista. </a:t>
            </a:r>
            <a:r>
              <a:rPr lang="pt-BR" sz="1600" b="0" i="0" dirty="0">
                <a:solidFill>
                  <a:srgbClr val="FFC000"/>
                </a:solidFill>
                <a:effectLst/>
              </a:rPr>
              <a:t>Atualmente mais de 400 denominações cristãs santificam o sábado do Senhor, algumas contagens chegam a mais de 2.000.</a:t>
            </a:r>
            <a:endParaRPr lang="pt-BR" sz="1600" dirty="0">
              <a:solidFill>
                <a:srgbClr val="FFC000"/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F17213F-55C3-A983-C856-6F0B28BD14EC}"/>
              </a:ext>
            </a:extLst>
          </p:cNvPr>
          <p:cNvSpPr txBox="1"/>
          <p:nvPr/>
        </p:nvSpPr>
        <p:spPr>
          <a:xfrm>
            <a:off x="7946571" y="2658304"/>
            <a:ext cx="26561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/>
              <a:t>vede que ninguém vos engane </a:t>
            </a:r>
            <a:r>
              <a:rPr lang="pt-BR" sz="1600" dirty="0">
                <a:solidFill>
                  <a:srgbClr val="FFC000"/>
                </a:solidFill>
              </a:rPr>
              <a:t>(</a:t>
            </a:r>
            <a:r>
              <a:rPr lang="pt-BR" sz="1600" dirty="0" err="1">
                <a:solidFill>
                  <a:srgbClr val="FFC000"/>
                </a:solidFill>
              </a:rPr>
              <a:t>Mt</a:t>
            </a:r>
            <a:r>
              <a:rPr lang="pt-BR" sz="1600" dirty="0">
                <a:solidFill>
                  <a:srgbClr val="FFC000"/>
                </a:solidFill>
              </a:rPr>
              <a:t> 24.)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C04B2F2F-7601-2577-25AB-82BD7BCE5135}"/>
              </a:ext>
            </a:extLst>
          </p:cNvPr>
          <p:cNvSpPr/>
          <p:nvPr/>
        </p:nvSpPr>
        <p:spPr>
          <a:xfrm>
            <a:off x="7946571" y="3351665"/>
            <a:ext cx="3004457" cy="113068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5AC7B262-3281-9220-9A0B-F497CC5B427D}"/>
              </a:ext>
            </a:extLst>
          </p:cNvPr>
          <p:cNvSpPr txBox="1"/>
          <p:nvPr/>
        </p:nvSpPr>
        <p:spPr>
          <a:xfrm>
            <a:off x="8120742" y="3488859"/>
            <a:ext cx="28302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/>
              <a:t>1ª mensagem </a:t>
            </a:r>
            <a:r>
              <a:rPr lang="pt-BR" sz="1600" dirty="0">
                <a:solidFill>
                  <a:srgbClr val="FFC000"/>
                </a:solidFill>
              </a:rPr>
              <a:t>(</a:t>
            </a:r>
            <a:r>
              <a:rPr lang="pt-BR" sz="1600" dirty="0" err="1">
                <a:solidFill>
                  <a:srgbClr val="FFC000"/>
                </a:solidFill>
              </a:rPr>
              <a:t>Ap</a:t>
            </a:r>
            <a:r>
              <a:rPr lang="pt-BR" sz="1600" dirty="0">
                <a:solidFill>
                  <a:srgbClr val="FFC000"/>
                </a:solidFill>
              </a:rPr>
              <a:t> 14.6-7)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/>
              <a:t>2ª mensagem </a:t>
            </a:r>
            <a:r>
              <a:rPr lang="pt-BR" sz="1600" dirty="0">
                <a:solidFill>
                  <a:srgbClr val="FFC000"/>
                </a:solidFill>
              </a:rPr>
              <a:t>(</a:t>
            </a:r>
            <a:r>
              <a:rPr lang="pt-BR" sz="1600" dirty="0" err="1">
                <a:solidFill>
                  <a:srgbClr val="FFC000"/>
                </a:solidFill>
              </a:rPr>
              <a:t>Ap</a:t>
            </a:r>
            <a:r>
              <a:rPr lang="pt-BR" sz="1600" dirty="0">
                <a:solidFill>
                  <a:srgbClr val="FFC000"/>
                </a:solidFill>
              </a:rPr>
              <a:t> 14.8)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/>
              <a:t>3ª mensagem </a:t>
            </a:r>
            <a:r>
              <a:rPr lang="pt-BR" sz="1600" dirty="0">
                <a:solidFill>
                  <a:srgbClr val="FFC000"/>
                </a:solidFill>
              </a:rPr>
              <a:t>(</a:t>
            </a:r>
            <a:r>
              <a:rPr lang="pt-BR" sz="1600" dirty="0" err="1">
                <a:solidFill>
                  <a:srgbClr val="FFC000"/>
                </a:solidFill>
              </a:rPr>
              <a:t>Ap</a:t>
            </a:r>
            <a:r>
              <a:rPr lang="pt-BR" sz="1600" dirty="0">
                <a:solidFill>
                  <a:srgbClr val="FFC000"/>
                </a:solidFill>
              </a:rPr>
              <a:t> 14.9-12)</a:t>
            </a:r>
          </a:p>
        </p:txBody>
      </p:sp>
    </p:spTree>
    <p:extLst>
      <p:ext uri="{BB962C8B-B14F-4D97-AF65-F5344CB8AC3E}">
        <p14:creationId xmlns:p14="http://schemas.microsoft.com/office/powerpoint/2010/main" val="20526791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10910054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LITERAL E ESCATOLÓGICO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3546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O TEMA CENTRAL DA ADORAÇÃO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7E2044A6-6986-C52C-56E2-BD8D1A8AD10F}"/>
              </a:ext>
            </a:extLst>
          </p:cNvPr>
          <p:cNvSpPr txBox="1"/>
          <p:nvPr/>
        </p:nvSpPr>
        <p:spPr>
          <a:xfrm>
            <a:off x="1045030" y="3001177"/>
            <a:ext cx="9829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/>
              <a:t>Caim e Abel </a:t>
            </a:r>
            <a:r>
              <a:rPr lang="pt-BR" sz="2000" dirty="0">
                <a:solidFill>
                  <a:srgbClr val="FFC000"/>
                </a:solidFill>
              </a:rPr>
              <a:t>(</a:t>
            </a:r>
            <a:r>
              <a:rPr lang="pt-BR" sz="2000" dirty="0" err="1">
                <a:solidFill>
                  <a:srgbClr val="FFC000"/>
                </a:solidFill>
              </a:rPr>
              <a:t>Gn</a:t>
            </a:r>
            <a:r>
              <a:rPr lang="pt-BR" sz="2000" dirty="0">
                <a:solidFill>
                  <a:srgbClr val="FFC000"/>
                </a:solidFill>
              </a:rPr>
              <a:t> 4)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/>
              <a:t>Israel no Egito </a:t>
            </a:r>
            <a:r>
              <a:rPr lang="pt-BR" sz="2000" dirty="0">
                <a:solidFill>
                  <a:srgbClr val="FFC000"/>
                </a:solidFill>
              </a:rPr>
              <a:t>(</a:t>
            </a:r>
            <a:r>
              <a:rPr lang="pt-BR" sz="2000" dirty="0" err="1">
                <a:solidFill>
                  <a:srgbClr val="FFC000"/>
                </a:solidFill>
              </a:rPr>
              <a:t>Ex</a:t>
            </a:r>
            <a:r>
              <a:rPr lang="pt-BR" sz="2000" dirty="0">
                <a:solidFill>
                  <a:srgbClr val="FFC000"/>
                </a:solidFill>
              </a:rPr>
              <a:t> 5.4)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/>
              <a:t>Profetas Ex. Isaías, Jeremias, 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/>
              <a:t>Amigos do profeta Daniel, Misael, Azarias e </a:t>
            </a:r>
            <a:r>
              <a:rPr lang="pt-BR" sz="2000" dirty="0" err="1"/>
              <a:t>Hananias</a:t>
            </a:r>
            <a:r>
              <a:rPr lang="pt-BR" sz="2000" dirty="0"/>
              <a:t> </a:t>
            </a:r>
            <a:r>
              <a:rPr lang="pt-BR" sz="2000" dirty="0">
                <a:solidFill>
                  <a:srgbClr val="FFC000"/>
                </a:solidFill>
              </a:rPr>
              <a:t>(decreto do rei </a:t>
            </a:r>
            <a:r>
              <a:rPr lang="pt-BR" sz="2000" dirty="0" err="1">
                <a:solidFill>
                  <a:srgbClr val="FFC000"/>
                </a:solidFill>
              </a:rPr>
              <a:t>cf</a:t>
            </a:r>
            <a:r>
              <a:rPr lang="pt-BR" sz="2000" dirty="0">
                <a:solidFill>
                  <a:srgbClr val="FFC000"/>
                </a:solidFill>
              </a:rPr>
              <a:t> </a:t>
            </a:r>
            <a:r>
              <a:rPr lang="pt-BR" sz="2000" dirty="0" err="1">
                <a:solidFill>
                  <a:srgbClr val="FFC000"/>
                </a:solidFill>
              </a:rPr>
              <a:t>Dn</a:t>
            </a:r>
            <a:r>
              <a:rPr lang="pt-BR" sz="2000" dirty="0">
                <a:solidFill>
                  <a:srgbClr val="FFC000"/>
                </a:solidFill>
              </a:rPr>
              <a:t> 3.4-6 )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/>
              <a:t>Povo judeu (de Deus) </a:t>
            </a:r>
            <a:r>
              <a:rPr lang="pt-BR" sz="2000" dirty="0">
                <a:solidFill>
                  <a:srgbClr val="FFC000"/>
                </a:solidFill>
              </a:rPr>
              <a:t>(Et </a:t>
            </a:r>
            <a:r>
              <a:rPr lang="pt-BR" sz="2000" dirty="0" err="1">
                <a:solidFill>
                  <a:srgbClr val="FFC000"/>
                </a:solidFill>
              </a:rPr>
              <a:t>cf</a:t>
            </a:r>
            <a:r>
              <a:rPr lang="pt-BR" sz="2000" dirty="0">
                <a:solidFill>
                  <a:srgbClr val="FFC000"/>
                </a:solidFill>
              </a:rPr>
              <a:t> Mandamento do Rei [Real] </a:t>
            </a:r>
            <a:r>
              <a:rPr lang="pt-BR" sz="2000" dirty="0" err="1">
                <a:solidFill>
                  <a:srgbClr val="FFC000"/>
                </a:solidFill>
              </a:rPr>
              <a:t>x</a:t>
            </a:r>
            <a:r>
              <a:rPr lang="pt-BR" sz="2000" dirty="0">
                <a:solidFill>
                  <a:srgbClr val="FFC000"/>
                </a:solidFill>
              </a:rPr>
              <a:t> 3.8,14 )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/>
              <a:t>O próprio Salvador </a:t>
            </a:r>
            <a:r>
              <a:rPr lang="pt-BR" sz="2000" dirty="0">
                <a:solidFill>
                  <a:srgbClr val="FFC000"/>
                </a:solidFill>
              </a:rPr>
              <a:t>( </a:t>
            </a:r>
            <a:r>
              <a:rPr lang="pt-BR" sz="2000" dirty="0" err="1">
                <a:solidFill>
                  <a:srgbClr val="FFC000"/>
                </a:solidFill>
              </a:rPr>
              <a:t>cf</a:t>
            </a:r>
            <a:r>
              <a:rPr lang="pt-BR" sz="2000" dirty="0">
                <a:solidFill>
                  <a:srgbClr val="FFC000"/>
                </a:solidFill>
              </a:rPr>
              <a:t> </a:t>
            </a:r>
            <a:r>
              <a:rPr lang="pt-BR" sz="2000" dirty="0" err="1">
                <a:solidFill>
                  <a:srgbClr val="FFC000"/>
                </a:solidFill>
              </a:rPr>
              <a:t>Jo</a:t>
            </a:r>
            <a:r>
              <a:rPr lang="pt-BR" sz="2000" dirty="0">
                <a:solidFill>
                  <a:srgbClr val="FFC000"/>
                </a:solidFill>
              </a:rPr>
              <a:t> 11.48-50)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/>
              <a:t>O povo de Deus no tempo do fim </a:t>
            </a:r>
            <a:r>
              <a:rPr lang="pt-BR" sz="2000" dirty="0">
                <a:solidFill>
                  <a:srgbClr val="FFC000"/>
                </a:solidFill>
              </a:rPr>
              <a:t>(</a:t>
            </a:r>
            <a:r>
              <a:rPr lang="pt-BR" sz="2000" dirty="0" err="1">
                <a:solidFill>
                  <a:srgbClr val="FFC000"/>
                </a:solidFill>
              </a:rPr>
              <a:t>Ap</a:t>
            </a:r>
            <a:r>
              <a:rPr lang="pt-BR" sz="2000" dirty="0">
                <a:solidFill>
                  <a:srgbClr val="FFC000"/>
                </a:solidFill>
              </a:rPr>
              <a:t> 12.17 </a:t>
            </a:r>
            <a:r>
              <a:rPr lang="pt-BR" sz="2000" dirty="0" err="1">
                <a:solidFill>
                  <a:srgbClr val="FFC000"/>
                </a:solidFill>
              </a:rPr>
              <a:t>cf</a:t>
            </a:r>
            <a:r>
              <a:rPr lang="pt-BR" sz="2000" dirty="0">
                <a:solidFill>
                  <a:srgbClr val="FFC000"/>
                </a:solidFill>
              </a:rPr>
              <a:t> </a:t>
            </a:r>
            <a:r>
              <a:rPr lang="pt-BR" sz="2000" dirty="0" err="1">
                <a:solidFill>
                  <a:srgbClr val="FFC000"/>
                </a:solidFill>
              </a:rPr>
              <a:t>Ap</a:t>
            </a:r>
            <a:r>
              <a:rPr lang="pt-BR" sz="2000" dirty="0">
                <a:solidFill>
                  <a:srgbClr val="FFC000"/>
                </a:solidFill>
              </a:rPr>
              <a:t> 14.12, </a:t>
            </a:r>
            <a:r>
              <a:rPr lang="pt-BR" sz="2000" dirty="0" err="1">
                <a:solidFill>
                  <a:srgbClr val="FFC000"/>
                </a:solidFill>
              </a:rPr>
              <a:t>Ap</a:t>
            </a:r>
            <a:r>
              <a:rPr lang="pt-BR" sz="2000" dirty="0">
                <a:solidFill>
                  <a:srgbClr val="FFC000"/>
                </a:solidFill>
              </a:rPr>
              <a:t> 22.14)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000" dirty="0">
              <a:solidFill>
                <a:srgbClr val="FFC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00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2AA8DF8-C135-9C20-025E-623D3F7816F7}"/>
              </a:ext>
            </a:extLst>
          </p:cNvPr>
          <p:cNvSpPr txBox="1"/>
          <p:nvPr/>
        </p:nvSpPr>
        <p:spPr>
          <a:xfrm>
            <a:off x="640973" y="1779332"/>
            <a:ext cx="107128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0" i="0" dirty="0">
                <a:effectLst/>
              </a:rPr>
              <a:t>Aqueles que </a:t>
            </a:r>
            <a:r>
              <a:rPr lang="pt-BR" b="0" i="0" dirty="0">
                <a:solidFill>
                  <a:srgbClr val="FFC000"/>
                </a:solidFill>
                <a:effectLst/>
              </a:rPr>
              <a:t>procuram adorar a Deus como Ele requer</a:t>
            </a:r>
            <a:r>
              <a:rPr lang="pt-BR" b="0" i="0" dirty="0">
                <a:effectLst/>
              </a:rPr>
              <a:t>, sempre padecem de perseguições, muitas vezes </a:t>
            </a:r>
            <a:r>
              <a:rPr lang="pt-BR" dirty="0"/>
              <a:t>de maneiras cruéis pelos seus próprios “irmãos”. </a:t>
            </a:r>
            <a:r>
              <a:rPr lang="pt-BR" dirty="0">
                <a:solidFill>
                  <a:srgbClr val="FFC000"/>
                </a:solidFill>
              </a:rPr>
              <a:t>(2Tm 3.12)</a:t>
            </a:r>
          </a:p>
        </p:txBody>
      </p:sp>
    </p:spTree>
    <p:extLst>
      <p:ext uri="{BB962C8B-B14F-4D97-AF65-F5344CB8AC3E}">
        <p14:creationId xmlns:p14="http://schemas.microsoft.com/office/powerpoint/2010/main" val="11660784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10910054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LITERAL E ESCATOLÓGICO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40668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O SELO DE DEUS E A MARCA DA BESTA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24A4188-DA57-2053-09C1-24CEA9EC88F8}"/>
              </a:ext>
            </a:extLst>
          </p:cNvPr>
          <p:cNvSpPr txBox="1"/>
          <p:nvPr/>
        </p:nvSpPr>
        <p:spPr>
          <a:xfrm>
            <a:off x="640973" y="2021097"/>
            <a:ext cx="5106684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dirty="0">
                <a:effectLst/>
              </a:rPr>
              <a:t>Depois disto, vi quatro anjos em pé nos quatro cantos da terra, conservando seguros os quatro ventos da terra, para que nenhum vento soprasse sobre a terra, nem sobre o mar, nem sobre árvore alguma.</a:t>
            </a:r>
            <a:br>
              <a:rPr lang="pt-BR" sz="1600" dirty="0"/>
            </a:br>
            <a:r>
              <a:rPr lang="pt-BR" sz="1600" b="0" i="0" dirty="0">
                <a:effectLst/>
              </a:rPr>
              <a:t>Vi outro anjo que subia do nascente do sol, </a:t>
            </a:r>
            <a:r>
              <a:rPr lang="pt-BR" sz="1600" b="0" i="0" dirty="0">
                <a:solidFill>
                  <a:srgbClr val="FFC000"/>
                </a:solidFill>
                <a:effectLst/>
              </a:rPr>
              <a:t>tendo o selo do Deus vivo</a:t>
            </a:r>
            <a:r>
              <a:rPr lang="pt-BR" sz="1600" b="0" i="0" dirty="0">
                <a:effectLst/>
              </a:rPr>
              <a:t>, e clamou em grande voz aos quatro anjos, aqueles aos quais fora dado fazer dano à terra e ao mar,</a:t>
            </a:r>
            <a:br>
              <a:rPr lang="pt-BR" sz="1600" dirty="0"/>
            </a:br>
            <a:r>
              <a:rPr lang="pt-BR" sz="1600" b="0" i="0" dirty="0">
                <a:effectLst/>
              </a:rPr>
              <a:t>dizendo: Não danifiqueis nem a terra, nem o mar, nem as árvores, </a:t>
            </a:r>
            <a:r>
              <a:rPr lang="pt-BR" sz="1600" b="0" i="0" dirty="0">
                <a:solidFill>
                  <a:srgbClr val="FFC000"/>
                </a:solidFill>
                <a:effectLst/>
              </a:rPr>
              <a:t>até selarmos na fronte os servos do nosso Deus</a:t>
            </a:r>
            <a:r>
              <a:rPr lang="pt-BR" sz="1600" b="0" i="0" dirty="0">
                <a:effectLst/>
              </a:rPr>
              <a:t>.</a:t>
            </a:r>
            <a:br>
              <a:rPr lang="pt-BR" sz="1600" dirty="0"/>
            </a:br>
            <a:r>
              <a:rPr lang="pt-BR" sz="1600" b="0" i="0" dirty="0">
                <a:effectLst/>
              </a:rPr>
              <a:t>Então, ouvi o número dos que foram selados, que era </a:t>
            </a:r>
            <a:r>
              <a:rPr lang="pt-BR" sz="1600" b="0" i="0" dirty="0">
                <a:solidFill>
                  <a:srgbClr val="FFC000"/>
                </a:solidFill>
                <a:effectLst/>
              </a:rPr>
              <a:t>cento e quarenta e quatro mil</a:t>
            </a:r>
            <a:r>
              <a:rPr lang="pt-BR" sz="1600" b="0" i="0" dirty="0">
                <a:effectLst/>
              </a:rPr>
              <a:t>, de todas as tribos dos filhos de Israel:</a:t>
            </a:r>
            <a:br>
              <a:rPr lang="pt-BR" sz="1600" dirty="0"/>
            </a:br>
            <a:r>
              <a:rPr lang="pt-BR" sz="1600" b="0" i="0" dirty="0">
                <a:solidFill>
                  <a:srgbClr val="00B0F0"/>
                </a:solidFill>
                <a:effectLst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Apocalipse 7:1-4</a:t>
            </a:r>
            <a:endParaRPr lang="pt-BR" sz="1600" dirty="0">
              <a:solidFill>
                <a:srgbClr val="00B0F0"/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B430F9B-C62E-994D-3B9B-B937CA257FC8}"/>
              </a:ext>
            </a:extLst>
          </p:cNvPr>
          <p:cNvSpPr txBox="1"/>
          <p:nvPr/>
        </p:nvSpPr>
        <p:spPr>
          <a:xfrm>
            <a:off x="0" y="4473295"/>
            <a:ext cx="8824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3"/>
                </a:solidFill>
              </a:rPr>
              <a:t>Ap</a:t>
            </a:r>
            <a:r>
              <a:rPr lang="pt-BR" sz="1400" dirty="0">
                <a:solidFill>
                  <a:schemeClr val="accent3"/>
                </a:solidFill>
              </a:rPr>
              <a:t> 6.16-17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15151D3-1F2A-09A4-4624-353DBCF12E75}"/>
              </a:ext>
            </a:extLst>
          </p:cNvPr>
          <p:cNvSpPr txBox="1"/>
          <p:nvPr/>
        </p:nvSpPr>
        <p:spPr>
          <a:xfrm>
            <a:off x="6444344" y="2021097"/>
            <a:ext cx="510668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dirty="0">
                <a:effectLst/>
              </a:rPr>
              <a:t>A todos, os pequenos e os grandes, os ricos e os pobres, os livres e os escravos, faz que lhes </a:t>
            </a:r>
            <a:r>
              <a:rPr lang="pt-BR" sz="1600" b="0" i="0" dirty="0">
                <a:solidFill>
                  <a:srgbClr val="FFC000"/>
                </a:solidFill>
                <a:effectLst/>
              </a:rPr>
              <a:t>seja dada certa marca sobre a mão direita ou sobre a fronte</a:t>
            </a:r>
            <a:r>
              <a:rPr lang="pt-BR" sz="1600" b="0" i="0" dirty="0">
                <a:effectLst/>
              </a:rPr>
              <a:t>,</a:t>
            </a:r>
            <a:br>
              <a:rPr lang="pt-BR" sz="1600" dirty="0"/>
            </a:br>
            <a:r>
              <a:rPr lang="pt-BR" sz="1600" b="0" i="0" dirty="0">
                <a:effectLst/>
              </a:rPr>
              <a:t>para que ninguém possa comprar ou vender, senão aquele </a:t>
            </a:r>
            <a:r>
              <a:rPr lang="pt-BR" sz="1600" b="0" i="0" dirty="0">
                <a:solidFill>
                  <a:srgbClr val="FFC000"/>
                </a:solidFill>
                <a:effectLst/>
              </a:rPr>
              <a:t>que tem a marca</a:t>
            </a:r>
            <a:r>
              <a:rPr lang="pt-BR" sz="1600" b="0" i="0" dirty="0">
                <a:effectLst/>
              </a:rPr>
              <a:t>, o nome da besta ou o número do seu nome.</a:t>
            </a:r>
            <a:br>
              <a:rPr lang="pt-BR" sz="1600" dirty="0"/>
            </a:br>
            <a:r>
              <a:rPr lang="pt-BR" sz="1600" b="0" i="0" dirty="0">
                <a:solidFill>
                  <a:srgbClr val="00B0F0"/>
                </a:solidFill>
                <a:effectLst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Apocalipse 13:16,17</a:t>
            </a:r>
            <a:endParaRPr lang="pt-BR" sz="1600" dirty="0">
              <a:solidFill>
                <a:srgbClr val="00B0F0"/>
              </a:solidFill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5FFCC589-E70D-0CFB-3A66-CA99279B01BB}"/>
              </a:ext>
            </a:extLst>
          </p:cNvPr>
          <p:cNvSpPr txBox="1"/>
          <p:nvPr/>
        </p:nvSpPr>
        <p:spPr>
          <a:xfrm>
            <a:off x="11109788" y="2307037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3"/>
                </a:solidFill>
              </a:rPr>
              <a:t>Dt</a:t>
            </a:r>
            <a:r>
              <a:rPr lang="pt-BR" sz="1400" dirty="0">
                <a:solidFill>
                  <a:schemeClr val="accent3"/>
                </a:solidFill>
              </a:rPr>
              <a:t> 6.1,8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23760A0B-640C-00C5-EB69-5D645E55FB28}"/>
              </a:ext>
            </a:extLst>
          </p:cNvPr>
          <p:cNvSpPr txBox="1"/>
          <p:nvPr/>
        </p:nvSpPr>
        <p:spPr>
          <a:xfrm>
            <a:off x="6444344" y="4122919"/>
            <a:ext cx="5106683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dirty="0">
                <a:effectLst/>
              </a:rPr>
              <a:t>Seguiu-se a estes outro anjo, o terceiro, dizendo, em grande voz: Se alguém </a:t>
            </a:r>
            <a:r>
              <a:rPr lang="pt-BR" sz="1600" b="0" i="0" dirty="0">
                <a:solidFill>
                  <a:srgbClr val="FFC000"/>
                </a:solidFill>
                <a:effectLst/>
              </a:rPr>
              <a:t>adora a besta e a sua imagem e recebe a sua marca na fronte ou sobre a mão</a:t>
            </a:r>
            <a:r>
              <a:rPr lang="pt-BR" sz="1600" b="0" i="0" dirty="0">
                <a:effectLst/>
              </a:rPr>
              <a:t>,</a:t>
            </a:r>
            <a:br>
              <a:rPr lang="pt-BR" sz="1600" dirty="0"/>
            </a:br>
            <a:r>
              <a:rPr lang="pt-BR" sz="1600" b="0" i="0" dirty="0">
                <a:effectLst/>
              </a:rPr>
              <a:t>também esse beberá do vinho da cólera de Deus, preparado, sem mistura, do cálice da sua ira, e será atormentado com fogo e enxofre, diante dos santos anjos e na presença do Cordeiro.</a:t>
            </a:r>
            <a:br>
              <a:rPr lang="pt-BR" sz="1600" dirty="0"/>
            </a:br>
            <a:r>
              <a:rPr lang="pt-BR" sz="1600" b="0" i="0" dirty="0">
                <a:solidFill>
                  <a:srgbClr val="00B0F0"/>
                </a:solidFill>
                <a:effectLst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Apocalipse 14:9,10</a:t>
            </a:r>
            <a:endParaRPr lang="pt-BR" sz="1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4297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10910054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LITERAL E ESCATOLÓGICO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40668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O SELO DE DEUS E A MARCA DA BESTA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9F6CC149-33E3-D7BA-4DD7-3206F5DFFB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266884"/>
              </p:ext>
            </p:extLst>
          </p:nvPr>
        </p:nvGraphicFramePr>
        <p:xfrm>
          <a:off x="640973" y="1885562"/>
          <a:ext cx="10579100" cy="42455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9550">
                  <a:extLst>
                    <a:ext uri="{9D8B030D-6E8A-4147-A177-3AD203B41FA5}">
                      <a16:colId xmlns:a16="http://schemas.microsoft.com/office/drawing/2014/main" val="1218119914"/>
                    </a:ext>
                  </a:extLst>
                </a:gridCol>
                <a:gridCol w="5289550">
                  <a:extLst>
                    <a:ext uri="{9D8B030D-6E8A-4147-A177-3AD203B41FA5}">
                      <a16:colId xmlns:a16="http://schemas.microsoft.com/office/drawing/2014/main" val="1793442779"/>
                    </a:ext>
                  </a:extLst>
                </a:gridCol>
              </a:tblGrid>
              <a:tr h="624059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rgbClr val="92D050"/>
                          </a:solidFill>
                        </a:rPr>
                        <a:t>SELO DE DEUS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rgbClr val="92D050"/>
                          </a:solidFill>
                        </a:rPr>
                        <a:t>MARCA DA BESTA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6094890"/>
                  </a:ext>
                </a:extLst>
              </a:tr>
              <a:tr h="1077143"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Realizado pelo Espírito Santo, a todos os que obedecem a Deus </a:t>
                      </a:r>
                      <a:r>
                        <a:rPr lang="pt-BR" dirty="0">
                          <a:solidFill>
                            <a:srgbClr val="FFC000"/>
                          </a:solidFill>
                        </a:rPr>
                        <a:t>(At 5.32)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Realizado pela besta da terra (falso profeta), a todos que obedecem a besta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065908"/>
                  </a:ext>
                </a:extLst>
              </a:tr>
              <a:tr h="624059"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Identifica aqueles que pertencem e adoram a Deus</a:t>
                      </a:r>
                      <a:br>
                        <a:rPr lang="pt-BR" dirty="0">
                          <a:solidFill>
                            <a:schemeClr val="tx1"/>
                          </a:solidFill>
                        </a:rPr>
                      </a:br>
                      <a:r>
                        <a:rPr lang="pt-BR" dirty="0">
                          <a:solidFill>
                            <a:srgbClr val="FFC000"/>
                          </a:solidFill>
                        </a:rPr>
                        <a:t> (</a:t>
                      </a:r>
                      <a:r>
                        <a:rPr lang="pt-BR" dirty="0" err="1">
                          <a:solidFill>
                            <a:srgbClr val="FFC000"/>
                          </a:solidFill>
                        </a:rPr>
                        <a:t>Ex</a:t>
                      </a:r>
                      <a:r>
                        <a:rPr lang="pt-BR" dirty="0">
                          <a:solidFill>
                            <a:srgbClr val="FFC000"/>
                          </a:solidFill>
                        </a:rPr>
                        <a:t> 31.13; </a:t>
                      </a:r>
                      <a:r>
                        <a:rPr lang="pt-BR" dirty="0" err="1">
                          <a:solidFill>
                            <a:srgbClr val="FFC000"/>
                          </a:solidFill>
                        </a:rPr>
                        <a:t>Ez</a:t>
                      </a:r>
                      <a:r>
                        <a:rPr lang="pt-BR" dirty="0">
                          <a:solidFill>
                            <a:srgbClr val="FFC000"/>
                          </a:solidFill>
                        </a:rPr>
                        <a:t> 20.12,20; 2Tm 2.19)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Identifica aqueles que pertencem e adoram a besta</a:t>
                      </a:r>
                      <a:br>
                        <a:rPr lang="pt-BR" dirty="0">
                          <a:solidFill>
                            <a:schemeClr val="tx1"/>
                          </a:solidFill>
                        </a:rPr>
                      </a:br>
                      <a:r>
                        <a:rPr lang="pt-BR" dirty="0">
                          <a:solidFill>
                            <a:srgbClr val="FFC000"/>
                          </a:solidFill>
                        </a:rPr>
                        <a:t>(</a:t>
                      </a:r>
                      <a:r>
                        <a:rPr lang="pt-BR" dirty="0" err="1">
                          <a:solidFill>
                            <a:srgbClr val="FFC000"/>
                          </a:solidFill>
                        </a:rPr>
                        <a:t>Ap</a:t>
                      </a:r>
                      <a:r>
                        <a:rPr lang="pt-BR" dirty="0">
                          <a:solidFill>
                            <a:srgbClr val="FFC000"/>
                          </a:solidFill>
                        </a:rPr>
                        <a:t> 13.16,17)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3162294"/>
                  </a:ext>
                </a:extLst>
              </a:tr>
              <a:tr h="624059"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É marcado na fronte</a:t>
                      </a:r>
                      <a:br>
                        <a:rPr lang="pt-BR" dirty="0">
                          <a:solidFill>
                            <a:schemeClr val="tx1"/>
                          </a:solidFill>
                        </a:rPr>
                      </a:br>
                      <a:r>
                        <a:rPr lang="pt-BR" dirty="0">
                          <a:solidFill>
                            <a:srgbClr val="FFC000"/>
                          </a:solidFill>
                        </a:rPr>
                        <a:t>(</a:t>
                      </a:r>
                      <a:r>
                        <a:rPr lang="pt-BR" dirty="0" err="1">
                          <a:solidFill>
                            <a:srgbClr val="FFC000"/>
                          </a:solidFill>
                        </a:rPr>
                        <a:t>Ap</a:t>
                      </a:r>
                      <a:r>
                        <a:rPr lang="pt-BR" dirty="0">
                          <a:solidFill>
                            <a:srgbClr val="FFC000"/>
                          </a:solidFill>
                        </a:rPr>
                        <a:t> 14.1)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É marcado na mão direita ou na fronte</a:t>
                      </a:r>
                      <a:br>
                        <a:rPr lang="pt-BR" dirty="0">
                          <a:solidFill>
                            <a:schemeClr val="tx1"/>
                          </a:solidFill>
                        </a:rPr>
                      </a:br>
                      <a:r>
                        <a:rPr lang="pt-BR" dirty="0">
                          <a:solidFill>
                            <a:srgbClr val="FFC000"/>
                          </a:solidFill>
                        </a:rPr>
                        <a:t>(</a:t>
                      </a:r>
                      <a:r>
                        <a:rPr lang="pt-BR" dirty="0" err="1">
                          <a:solidFill>
                            <a:srgbClr val="FFC000"/>
                          </a:solidFill>
                        </a:rPr>
                        <a:t>Ap</a:t>
                      </a:r>
                      <a:r>
                        <a:rPr lang="pt-BR" dirty="0">
                          <a:solidFill>
                            <a:srgbClr val="FFC000"/>
                          </a:solidFill>
                        </a:rPr>
                        <a:t> 13.16)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8750841"/>
                  </a:ext>
                </a:extLst>
              </a:tr>
              <a:tr h="624059"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É o número de Deus (7)?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É número de homem (666)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9034327"/>
                  </a:ext>
                </a:extLst>
              </a:tr>
              <a:tr h="624059"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Símbolo da autoridade de Deus </a:t>
                      </a:r>
                      <a:br>
                        <a:rPr lang="pt-BR" dirty="0">
                          <a:solidFill>
                            <a:schemeClr val="tx1"/>
                          </a:solidFill>
                        </a:rPr>
                      </a:br>
                      <a:r>
                        <a:rPr lang="pt-BR" dirty="0">
                          <a:solidFill>
                            <a:srgbClr val="FFC000"/>
                          </a:solidFill>
                        </a:rPr>
                        <a:t>(</a:t>
                      </a:r>
                      <a:r>
                        <a:rPr lang="pt-BR" dirty="0" err="1">
                          <a:solidFill>
                            <a:srgbClr val="FFC000"/>
                          </a:solidFill>
                        </a:rPr>
                        <a:t>Ex</a:t>
                      </a:r>
                      <a:r>
                        <a:rPr lang="pt-BR" dirty="0">
                          <a:solidFill>
                            <a:srgbClr val="FFC000"/>
                          </a:solidFill>
                        </a:rPr>
                        <a:t> 20.11)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Símbolo da autoridade da besta</a:t>
                      </a:r>
                      <a:br>
                        <a:rPr lang="pt-BR" dirty="0">
                          <a:solidFill>
                            <a:schemeClr val="tx1"/>
                          </a:solidFill>
                        </a:rPr>
                      </a:br>
                      <a:r>
                        <a:rPr lang="pt-BR" dirty="0">
                          <a:solidFill>
                            <a:srgbClr val="FFC000"/>
                          </a:solidFill>
                        </a:rPr>
                        <a:t>(</a:t>
                      </a:r>
                      <a:r>
                        <a:rPr lang="pt-BR" dirty="0" err="1">
                          <a:solidFill>
                            <a:srgbClr val="FFC000"/>
                          </a:solidFill>
                        </a:rPr>
                        <a:t>Ap</a:t>
                      </a:r>
                      <a:r>
                        <a:rPr lang="pt-BR" dirty="0">
                          <a:solidFill>
                            <a:srgbClr val="FFC000"/>
                          </a:solidFill>
                        </a:rPr>
                        <a:t> 13.16)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94670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03106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10910054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LITERAL E ESCATOLÓGICO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40668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O SELO DE DEUS E A MARCA DA BESTA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FCF38E1-BE18-62D8-6751-046610EAC742}"/>
              </a:ext>
            </a:extLst>
          </p:cNvPr>
          <p:cNvSpPr txBox="1"/>
          <p:nvPr/>
        </p:nvSpPr>
        <p:spPr>
          <a:xfrm>
            <a:off x="640973" y="1898694"/>
            <a:ext cx="1071282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0" i="0" dirty="0">
                <a:effectLst/>
              </a:rPr>
              <a:t>Muitos dentre eles tropeçarão e cairão, serão quebrantados, enlaçados e presos.</a:t>
            </a:r>
            <a:br>
              <a:rPr lang="pt-BR" dirty="0"/>
            </a:br>
            <a:r>
              <a:rPr lang="pt-BR" b="0" i="0" dirty="0">
                <a:effectLst/>
              </a:rPr>
              <a:t>Resguarda o testemunho, </a:t>
            </a:r>
            <a:r>
              <a:rPr lang="pt-BR" b="0" i="0" dirty="0">
                <a:solidFill>
                  <a:srgbClr val="FFC000"/>
                </a:solidFill>
                <a:effectLst/>
              </a:rPr>
              <a:t>sela a lei no coração dos meus discípulos</a:t>
            </a:r>
            <a:r>
              <a:rPr lang="pt-BR" b="0" i="0" dirty="0">
                <a:effectLst/>
              </a:rPr>
              <a:t>.</a:t>
            </a:r>
            <a:br>
              <a:rPr lang="pt-BR" dirty="0"/>
            </a:br>
            <a:r>
              <a:rPr lang="pt-BR" b="0" i="0" dirty="0">
                <a:solidFill>
                  <a:srgbClr val="00B0F0"/>
                </a:solidFill>
                <a:effectLst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Isaías 8:15,16</a:t>
            </a:r>
            <a:endParaRPr lang="pt-BR" dirty="0">
              <a:solidFill>
                <a:srgbClr val="00B0F0"/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6D29DA4-B49E-F0CA-FBDD-F84C7AF775CC}"/>
              </a:ext>
            </a:extLst>
          </p:cNvPr>
          <p:cNvSpPr txBox="1"/>
          <p:nvPr/>
        </p:nvSpPr>
        <p:spPr>
          <a:xfrm>
            <a:off x="651215" y="4916738"/>
            <a:ext cx="474617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dirty="0">
                <a:effectLst/>
              </a:rPr>
              <a:t>Nome - Identifica a quem pertence</a:t>
            </a:r>
            <a:br>
              <a:rPr lang="pt-BR" sz="1600" dirty="0"/>
            </a:br>
            <a:r>
              <a:rPr lang="pt-BR" sz="1600" b="0" i="0" dirty="0">
                <a:effectLst/>
              </a:rPr>
              <a:t>Cargo - Qual é a autoridade</a:t>
            </a:r>
            <a:br>
              <a:rPr lang="pt-BR" sz="1600" dirty="0"/>
            </a:br>
            <a:r>
              <a:rPr lang="pt-BR" sz="1600" b="0" i="0" dirty="0">
                <a:effectLst/>
              </a:rPr>
              <a:t>Propriedade – Autoridade e domínio</a:t>
            </a:r>
            <a:endParaRPr lang="pt-BR" sz="16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858059C-585C-9333-3F7A-3634CEFFE07D}"/>
              </a:ext>
            </a:extLst>
          </p:cNvPr>
          <p:cNvSpPr txBox="1"/>
          <p:nvPr/>
        </p:nvSpPr>
        <p:spPr>
          <a:xfrm>
            <a:off x="651215" y="3084551"/>
            <a:ext cx="534617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1" i="0" dirty="0">
                <a:effectLst/>
              </a:rPr>
              <a:t>Selo</a:t>
            </a:r>
            <a:r>
              <a:rPr lang="pt-BR" sz="1600" b="0" i="0" dirty="0">
                <a:effectLst/>
              </a:rPr>
              <a:t> </a:t>
            </a:r>
            <a:r>
              <a:rPr lang="pt-BR" sz="1600" b="0" i="1" dirty="0" err="1">
                <a:effectLst/>
              </a:rPr>
              <a:t>def</a:t>
            </a:r>
            <a:r>
              <a:rPr lang="pt-BR" sz="1600" b="0" i="0" dirty="0">
                <a:effectLst/>
              </a:rPr>
              <a:t>,</a:t>
            </a:r>
          </a:p>
          <a:p>
            <a:r>
              <a:rPr lang="pt-BR" sz="1600" b="0" i="0" dirty="0">
                <a:effectLst/>
              </a:rPr>
              <a:t>grande cunho sobre o qual são gravados em côncavo a figura, a </a:t>
            </a:r>
            <a:r>
              <a:rPr lang="pt-BR" sz="1600" b="0" i="0" dirty="0">
                <a:solidFill>
                  <a:srgbClr val="FFC000"/>
                </a:solidFill>
                <a:effectLst/>
              </a:rPr>
              <a:t>assinatura</a:t>
            </a:r>
            <a:r>
              <a:rPr lang="pt-BR" sz="1600" b="0" i="0" dirty="0">
                <a:effectLst/>
              </a:rPr>
              <a:t>, as armas ou a marca simbólica de um Estado, </a:t>
            </a:r>
            <a:r>
              <a:rPr lang="pt-BR" sz="1600" b="0" i="0" dirty="0">
                <a:solidFill>
                  <a:srgbClr val="FFC000"/>
                </a:solidFill>
                <a:effectLst/>
              </a:rPr>
              <a:t>de um rei</a:t>
            </a:r>
            <a:r>
              <a:rPr lang="pt-BR" sz="1600" b="0" i="0" dirty="0">
                <a:effectLst/>
              </a:rPr>
              <a:t>, de uma entidade etc., e </a:t>
            </a:r>
            <a:r>
              <a:rPr lang="pt-BR" sz="1600" b="0" i="0" dirty="0">
                <a:solidFill>
                  <a:srgbClr val="FFC000"/>
                </a:solidFill>
                <a:effectLst/>
              </a:rPr>
              <a:t>que se aplica sobre atos ou objetos a fim de autenticá-los</a:t>
            </a:r>
            <a:r>
              <a:rPr lang="pt-BR" sz="1600" b="0" i="0" dirty="0">
                <a:effectLst/>
              </a:rPr>
              <a:t>, fechá-los inviolavelmente ou </a:t>
            </a:r>
            <a:r>
              <a:rPr lang="pt-BR" sz="1600" b="0" i="0" dirty="0">
                <a:solidFill>
                  <a:srgbClr val="FFC000"/>
                </a:solidFill>
                <a:effectLst/>
              </a:rPr>
              <a:t>marcar uma propriedade</a:t>
            </a:r>
            <a:r>
              <a:rPr lang="pt-BR" sz="1600" b="0" i="0" dirty="0">
                <a:effectLst/>
              </a:rPr>
              <a:t>; chancela, sinete.</a:t>
            </a:r>
            <a:endParaRPr lang="pt-BR" sz="1600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750B334-E915-4D4A-E321-EA3AB24EF846}"/>
              </a:ext>
            </a:extLst>
          </p:cNvPr>
          <p:cNvSpPr txBox="1"/>
          <p:nvPr/>
        </p:nvSpPr>
        <p:spPr>
          <a:xfrm>
            <a:off x="6607630" y="3099835"/>
            <a:ext cx="4943397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dirty="0">
                <a:effectLst/>
              </a:rPr>
              <a:t>“Lembra-te do dia de sábado, para o santificar. Seis dias trabalharás e farás toda a tua obra. Mas o sétimo dia é o sábado do </a:t>
            </a:r>
            <a:r>
              <a:rPr lang="pt-BR" sz="1600" b="0" i="0" dirty="0">
                <a:solidFill>
                  <a:srgbClr val="FFC000"/>
                </a:solidFill>
                <a:effectLst/>
              </a:rPr>
              <a:t>SENHOR</a:t>
            </a:r>
            <a:r>
              <a:rPr lang="pt-BR" sz="1600" b="0" i="0" dirty="0">
                <a:effectLst/>
              </a:rPr>
              <a:t>, teu Deus; não farás nenhum trabalho, nem tu, nem o teu filho, nem a tua filha, nem o teu servo, nem a tua serva, nem o teu animal, nem o forasteiro das tuas portas para dentro; porque, em seis dias, </a:t>
            </a:r>
            <a:r>
              <a:rPr lang="pt-BR" sz="1600" b="0" i="0" dirty="0">
                <a:solidFill>
                  <a:srgbClr val="FFC000"/>
                </a:solidFill>
                <a:effectLst/>
              </a:rPr>
              <a:t>fez o SENHOR os céus e a terra, o mar e tudo que neles há</a:t>
            </a:r>
            <a:r>
              <a:rPr lang="pt-BR" sz="1600" b="0" i="0" dirty="0">
                <a:effectLst/>
              </a:rPr>
              <a:t> e, ao sétimo dia, descansou; por isso, o SENHOR abençoou o dia de sábado e o santificou.”</a:t>
            </a:r>
            <a:br>
              <a:rPr lang="pt-BR" sz="1600" b="0" i="0" dirty="0">
                <a:effectLst/>
              </a:rPr>
            </a:br>
            <a:r>
              <a:rPr lang="pt-BR" sz="1600" b="0" i="0" dirty="0">
                <a:solidFill>
                  <a:srgbClr val="00B0F0"/>
                </a:solidFill>
                <a:effectLst/>
              </a:rPr>
              <a:t>Êxodo 20:8 - 11</a:t>
            </a:r>
            <a:endParaRPr lang="pt-BR" sz="1600" dirty="0">
              <a:solidFill>
                <a:srgbClr val="00B0F0"/>
              </a:solidFill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AD1E63A7-9EE1-F9AB-DEE8-72CB84813C07}"/>
              </a:ext>
            </a:extLst>
          </p:cNvPr>
          <p:cNvSpPr txBox="1"/>
          <p:nvPr/>
        </p:nvSpPr>
        <p:spPr>
          <a:xfrm>
            <a:off x="11309523" y="4500322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3"/>
                </a:solidFill>
              </a:rPr>
              <a:t>Ap</a:t>
            </a:r>
            <a:r>
              <a:rPr lang="pt-BR" sz="1400" dirty="0">
                <a:solidFill>
                  <a:schemeClr val="accent3"/>
                </a:solidFill>
              </a:rPr>
              <a:t> 14.7</a:t>
            </a:r>
          </a:p>
        </p:txBody>
      </p:sp>
      <p:cxnSp>
        <p:nvCxnSpPr>
          <p:cNvPr id="17" name="Conector de Seta Reta 16">
            <a:extLst>
              <a:ext uri="{FF2B5EF4-FFF2-40B4-BE49-F238E27FC236}">
                <a16:creationId xmlns:a16="http://schemas.microsoft.com/office/drawing/2014/main" id="{794DAB4D-8FB9-B9A6-416B-B4C994E4A72D}"/>
              </a:ext>
            </a:extLst>
          </p:cNvPr>
          <p:cNvCxnSpPr/>
          <p:nvPr/>
        </p:nvCxnSpPr>
        <p:spPr>
          <a:xfrm flipV="1">
            <a:off x="3603171" y="3799114"/>
            <a:ext cx="3984172" cy="127362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de Seta Reta 17">
            <a:extLst>
              <a:ext uri="{FF2B5EF4-FFF2-40B4-BE49-F238E27FC236}">
                <a16:creationId xmlns:a16="http://schemas.microsoft.com/office/drawing/2014/main" id="{BA69A1FE-91DD-E99C-2522-B86ECECF97E3}"/>
              </a:ext>
            </a:extLst>
          </p:cNvPr>
          <p:cNvCxnSpPr>
            <a:cxnSpLocks/>
          </p:cNvCxnSpPr>
          <p:nvPr/>
        </p:nvCxnSpPr>
        <p:spPr>
          <a:xfrm flipV="1">
            <a:off x="3024300" y="4773425"/>
            <a:ext cx="4105843" cy="60263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de Seta Reta 19">
            <a:extLst>
              <a:ext uri="{FF2B5EF4-FFF2-40B4-BE49-F238E27FC236}">
                <a16:creationId xmlns:a16="http://schemas.microsoft.com/office/drawing/2014/main" id="{9CE81030-7CF6-FDB9-4B55-A847A6F66297}"/>
              </a:ext>
            </a:extLst>
          </p:cNvPr>
          <p:cNvCxnSpPr>
            <a:cxnSpLocks/>
          </p:cNvCxnSpPr>
          <p:nvPr/>
        </p:nvCxnSpPr>
        <p:spPr>
          <a:xfrm flipV="1">
            <a:off x="3801986" y="4808099"/>
            <a:ext cx="4538402" cy="79835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67320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10910054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LITERAL E ESCATOLÓGICO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40668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O SELO DE DEUS E A MARCA DA BESTA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04666F1-294F-AECC-D87B-0728A901823A}"/>
              </a:ext>
            </a:extLst>
          </p:cNvPr>
          <p:cNvSpPr txBox="1"/>
          <p:nvPr/>
        </p:nvSpPr>
        <p:spPr>
          <a:xfrm>
            <a:off x="640973" y="1957728"/>
            <a:ext cx="487808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pt-BR" dirty="0"/>
              <a:t>A besta exige adoração, o que só é devido a Deus </a:t>
            </a:r>
            <a:r>
              <a:rPr lang="pt-BR" dirty="0">
                <a:solidFill>
                  <a:srgbClr val="FFC000"/>
                </a:solidFill>
              </a:rPr>
              <a:t>(</a:t>
            </a:r>
            <a:r>
              <a:rPr lang="pt-BR" dirty="0" err="1">
                <a:solidFill>
                  <a:srgbClr val="FFC000"/>
                </a:solidFill>
              </a:rPr>
              <a:t>Ap</a:t>
            </a:r>
            <a:r>
              <a:rPr lang="pt-BR" dirty="0">
                <a:solidFill>
                  <a:srgbClr val="FFC000"/>
                </a:solidFill>
              </a:rPr>
              <a:t> 13.4,8);</a:t>
            </a:r>
            <a:br>
              <a:rPr lang="pt-BR" dirty="0">
                <a:solidFill>
                  <a:srgbClr val="FFC000"/>
                </a:solidFill>
              </a:rPr>
            </a:br>
            <a:endParaRPr lang="pt-BR" dirty="0">
              <a:solidFill>
                <a:srgbClr val="FFC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A besta da terra eleva uma imagem a primeira besta e exige adoração </a:t>
            </a:r>
            <a:r>
              <a:rPr lang="pt-BR" dirty="0">
                <a:solidFill>
                  <a:srgbClr val="FFC000"/>
                </a:solidFill>
              </a:rPr>
              <a:t>(</a:t>
            </a:r>
            <a:r>
              <a:rPr lang="pt-BR" dirty="0" err="1">
                <a:solidFill>
                  <a:srgbClr val="FFC000"/>
                </a:solidFill>
              </a:rPr>
              <a:t>Ap</a:t>
            </a:r>
            <a:r>
              <a:rPr lang="pt-BR" dirty="0">
                <a:solidFill>
                  <a:srgbClr val="FFC000"/>
                </a:solidFill>
              </a:rPr>
              <a:t> 13.14-15);</a:t>
            </a:r>
            <a:br>
              <a:rPr lang="pt-BR" dirty="0">
                <a:solidFill>
                  <a:srgbClr val="FFC000"/>
                </a:solidFill>
              </a:rPr>
            </a:br>
            <a:endParaRPr lang="pt-BR" dirty="0">
              <a:solidFill>
                <a:srgbClr val="FFC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A besta fala blasfêmias </a:t>
            </a:r>
            <a:r>
              <a:rPr lang="pt-BR" dirty="0">
                <a:solidFill>
                  <a:srgbClr val="FFC000"/>
                </a:solidFill>
              </a:rPr>
              <a:t>(</a:t>
            </a:r>
            <a:r>
              <a:rPr lang="pt-BR" dirty="0" err="1">
                <a:solidFill>
                  <a:srgbClr val="FFC000"/>
                </a:solidFill>
              </a:rPr>
              <a:t>Ap</a:t>
            </a:r>
            <a:r>
              <a:rPr lang="pt-BR" dirty="0">
                <a:solidFill>
                  <a:srgbClr val="FFC000"/>
                </a:solidFill>
              </a:rPr>
              <a:t> 13.5,6);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F1E0694C-FF9B-50D6-41BD-1DE0C9E1309D}"/>
              </a:ext>
            </a:extLst>
          </p:cNvPr>
          <p:cNvSpPr/>
          <p:nvPr/>
        </p:nvSpPr>
        <p:spPr>
          <a:xfrm>
            <a:off x="6672943" y="1957728"/>
            <a:ext cx="487808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pt-BR" sz="1600" dirty="0"/>
              <a:t>Não terás outros deuses diante de mim.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600" dirty="0"/>
              <a:t>Não farás para ti imagem de escultura, nem semelhança alguma do que há em cima nos céus, nem embaixo na terra, nem nas águas debaixo da terra.</a:t>
            </a:r>
            <a:br>
              <a:rPr lang="pt-BR" sz="1600" dirty="0"/>
            </a:br>
            <a:r>
              <a:rPr lang="pt-BR" sz="1600" dirty="0"/>
              <a:t>Não as adorarás, nem lhes darás culto; porque eu sou o Senhor, teu Deus, Deus zeloso, que visito a iniquidade dos pais nos filhos até à terceira e quarta geração daqueles que me aborrecem</a:t>
            </a:r>
            <a:br>
              <a:rPr lang="pt-BR" sz="1600" dirty="0"/>
            </a:br>
            <a:r>
              <a:rPr lang="pt-BR" sz="1600" dirty="0"/>
              <a:t>e faço misericórdia até mil gerações daqueles que me amam e guardam os meus mandamentos.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600" dirty="0"/>
              <a:t>Não tomarás o nome do Senhor, teu Deus, em vão, porque o Senhor não terá por inocente o que tomar o seu nome em vão.</a:t>
            </a:r>
          </a:p>
        </p:txBody>
      </p:sp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646B05D4-F16A-D61A-3F6E-CB247D383580}"/>
              </a:ext>
            </a:extLst>
          </p:cNvPr>
          <p:cNvCxnSpPr>
            <a:cxnSpLocks/>
          </p:cNvCxnSpPr>
          <p:nvPr/>
        </p:nvCxnSpPr>
        <p:spPr>
          <a:xfrm flipV="1">
            <a:off x="3520807" y="2144486"/>
            <a:ext cx="3152136" cy="31568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629BB08A-A9E6-CC4A-70FC-D8CBC048644D}"/>
              </a:ext>
            </a:extLst>
          </p:cNvPr>
          <p:cNvCxnSpPr>
            <a:cxnSpLocks/>
          </p:cNvCxnSpPr>
          <p:nvPr/>
        </p:nvCxnSpPr>
        <p:spPr>
          <a:xfrm flipV="1">
            <a:off x="4620264" y="2460172"/>
            <a:ext cx="2052679" cy="76954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0D8CBBFB-CC5C-1299-0533-ABC32F73A844}"/>
              </a:ext>
            </a:extLst>
          </p:cNvPr>
          <p:cNvCxnSpPr>
            <a:cxnSpLocks/>
          </p:cNvCxnSpPr>
          <p:nvPr/>
        </p:nvCxnSpPr>
        <p:spPr>
          <a:xfrm>
            <a:off x="4519932" y="3808475"/>
            <a:ext cx="2076811" cy="97035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20622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10910054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LITERAL E ESCATOLÓGICO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40668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O SELO DE DEUS E A MARCA DA BESTA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04666F1-294F-AECC-D87B-0728A901823A}"/>
              </a:ext>
            </a:extLst>
          </p:cNvPr>
          <p:cNvSpPr txBox="1"/>
          <p:nvPr/>
        </p:nvSpPr>
        <p:spPr>
          <a:xfrm>
            <a:off x="640974" y="2043723"/>
            <a:ext cx="107128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A exigência para receber a marca da besta indica um ataque direto ao quarto mandamento.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F1E0694C-FF9B-50D6-41BD-1DE0C9E1309D}"/>
              </a:ext>
            </a:extLst>
          </p:cNvPr>
          <p:cNvSpPr/>
          <p:nvPr/>
        </p:nvSpPr>
        <p:spPr>
          <a:xfrm>
            <a:off x="631806" y="3161546"/>
            <a:ext cx="3578744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FFC000"/>
                </a:solidFill>
              </a:rPr>
              <a:t>Lembra-te do dia de sábado, para o santificar.</a:t>
            </a:r>
            <a:br>
              <a:rPr lang="pt-BR" sz="1600" dirty="0">
                <a:solidFill>
                  <a:schemeClr val="accent4"/>
                </a:solidFill>
              </a:rPr>
            </a:br>
            <a:r>
              <a:rPr lang="pt-BR" sz="1600" dirty="0"/>
              <a:t>[...];</a:t>
            </a:r>
            <a:br>
              <a:rPr lang="pt-BR" sz="1600" dirty="0"/>
            </a:br>
            <a:r>
              <a:rPr lang="pt-BR" sz="1600" dirty="0">
                <a:solidFill>
                  <a:srgbClr val="FFC000"/>
                </a:solidFill>
              </a:rPr>
              <a:t>porque, em seis dias, fez o Senhor os céus e a terra, o mar e tudo o que neles há e, ao sétimo dia, descansou; por isso, o Senhor abençoou o dia de sábado e o santificou.</a:t>
            </a:r>
            <a:br>
              <a:rPr lang="pt-BR" sz="1600" dirty="0"/>
            </a:br>
            <a:r>
              <a:rPr lang="pt-BR" sz="1400" dirty="0">
                <a:solidFill>
                  <a:srgbClr val="00B0F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Êxodo 20:8-11</a:t>
            </a:r>
            <a:endParaRPr lang="pt-BR" sz="1600" dirty="0">
              <a:solidFill>
                <a:srgbClr val="00B0F0"/>
              </a:solidFill>
              <a:effectLst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878F43F-1043-1961-F56A-79AC8EA101A3}"/>
              </a:ext>
            </a:extLst>
          </p:cNvPr>
          <p:cNvSpPr txBox="1"/>
          <p:nvPr/>
        </p:nvSpPr>
        <p:spPr>
          <a:xfrm>
            <a:off x="4552886" y="3161546"/>
            <a:ext cx="357874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dirty="0">
                <a:effectLst/>
              </a:rPr>
              <a:t>dizendo, em grande voz: Temei a Deus e dai-lhe glória, pois é chegada a hora do seu juízo; e </a:t>
            </a:r>
            <a:r>
              <a:rPr lang="pt-BR" sz="1600" b="0" i="0" dirty="0">
                <a:solidFill>
                  <a:srgbClr val="FFC000"/>
                </a:solidFill>
                <a:effectLst/>
              </a:rPr>
              <a:t>adorai aquele que fez o céu, e a terra, e o mar, e as fontes das águas</a:t>
            </a:r>
            <a:r>
              <a:rPr lang="pt-BR" sz="1600" b="0" i="0" dirty="0">
                <a:effectLst/>
              </a:rPr>
              <a:t>.</a:t>
            </a:r>
            <a:br>
              <a:rPr lang="pt-BR" sz="1600" dirty="0"/>
            </a:br>
            <a:r>
              <a:rPr lang="pt-BR" sz="1600" b="0" i="0" dirty="0">
                <a:solidFill>
                  <a:srgbClr val="00B0F0"/>
                </a:solidFill>
                <a:effectLst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Apocalipse 14:7</a:t>
            </a:r>
            <a:endParaRPr lang="pt-BR" sz="1600" dirty="0">
              <a:solidFill>
                <a:srgbClr val="00B0F0"/>
              </a:solidFill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D1E5721-2679-0CC7-10E2-49378A9B4C38}"/>
              </a:ext>
            </a:extLst>
          </p:cNvPr>
          <p:cNvSpPr txBox="1"/>
          <p:nvPr/>
        </p:nvSpPr>
        <p:spPr>
          <a:xfrm>
            <a:off x="8473966" y="3161546"/>
            <a:ext cx="333471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dirty="0">
                <a:effectLst/>
              </a:rPr>
              <a:t>Seguiu-se a estes outro anjo, o terceiro, dizendo, em grande voz: </a:t>
            </a:r>
            <a:r>
              <a:rPr lang="pt-BR" sz="1600" b="0" i="0" dirty="0">
                <a:solidFill>
                  <a:srgbClr val="FFC000"/>
                </a:solidFill>
                <a:effectLst/>
              </a:rPr>
              <a:t>Se alguém adora a besta e a sua imagem e recebe a sua marca na fronte ou sobre a mão</a:t>
            </a:r>
            <a:r>
              <a:rPr lang="pt-BR" sz="1600" b="0" i="0" dirty="0">
                <a:effectLst/>
              </a:rPr>
              <a:t>,</a:t>
            </a:r>
            <a:br>
              <a:rPr lang="pt-BR" sz="1600" dirty="0"/>
            </a:br>
            <a:r>
              <a:rPr lang="pt-BR" sz="1600" b="0" i="0" dirty="0">
                <a:effectLst/>
              </a:rPr>
              <a:t>[...] Aqui está a perseverança dos santos, </a:t>
            </a:r>
            <a:r>
              <a:rPr lang="pt-BR" sz="1600" b="0" i="0" dirty="0">
                <a:solidFill>
                  <a:srgbClr val="FFC000"/>
                </a:solidFill>
                <a:effectLst/>
              </a:rPr>
              <a:t>os que guardam os mandamentos de Deus e a fé em Jesus</a:t>
            </a:r>
            <a:r>
              <a:rPr lang="pt-BR" sz="1600" b="0" i="0" dirty="0">
                <a:effectLst/>
              </a:rPr>
              <a:t>.</a:t>
            </a:r>
            <a:br>
              <a:rPr lang="pt-BR" sz="1600" dirty="0"/>
            </a:br>
            <a:r>
              <a:rPr lang="pt-BR" sz="1600" b="0" i="0" dirty="0">
                <a:solidFill>
                  <a:srgbClr val="00B0F0"/>
                </a:solidFill>
                <a:effectLst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Apocalipse 14:9-12</a:t>
            </a:r>
            <a:endParaRPr lang="pt-BR" sz="1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5090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10910054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LITERAL E ESCATOLÓGICO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40668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O SELO DE DEUS E A MARCA DA BESTA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0E4D8EF-67CE-3510-6B6C-AB5E07C83C89}"/>
              </a:ext>
            </a:extLst>
          </p:cNvPr>
          <p:cNvSpPr txBox="1"/>
          <p:nvPr/>
        </p:nvSpPr>
        <p:spPr>
          <a:xfrm>
            <a:off x="640973" y="4072527"/>
            <a:ext cx="51066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dirty="0">
                <a:effectLst/>
              </a:rPr>
              <a:t>Então, ouvi que gritava em alta voz, dizendo: Chegai-vos, vós executores da cidade, cada um com a sua arma destruidora na mão.</a:t>
            </a:r>
            <a:br>
              <a:rPr lang="pt-BR" sz="1600" dirty="0"/>
            </a:br>
            <a:r>
              <a:rPr lang="pt-BR" sz="1600" b="0" i="0" dirty="0">
                <a:effectLst/>
              </a:rPr>
              <a:t>Eis que vinham seis homens a caminho da porta superior, que olha para o norte, cada um com a sua arma esmagadora na mão, e entre eles, </a:t>
            </a:r>
            <a:r>
              <a:rPr lang="pt-BR" sz="1600" b="0" i="0" dirty="0">
                <a:solidFill>
                  <a:srgbClr val="FFC000"/>
                </a:solidFill>
                <a:effectLst/>
              </a:rPr>
              <a:t>certo homem vestido de linho</a:t>
            </a:r>
            <a:r>
              <a:rPr lang="pt-BR" sz="1600" b="0" i="0" dirty="0">
                <a:effectLst/>
              </a:rPr>
              <a:t>, com um estojo de escrevedor à cintura; entraram e se puseram junto ao </a:t>
            </a:r>
            <a:r>
              <a:rPr lang="pt-BR" sz="1600" b="0" i="0" dirty="0">
                <a:solidFill>
                  <a:srgbClr val="FFC000"/>
                </a:solidFill>
                <a:effectLst/>
              </a:rPr>
              <a:t>altar de bronze</a:t>
            </a:r>
            <a:r>
              <a:rPr lang="pt-BR" sz="1600" b="0" i="0" dirty="0">
                <a:effectLst/>
              </a:rPr>
              <a:t>.</a:t>
            </a:r>
            <a:br>
              <a:rPr lang="pt-BR" sz="1600" dirty="0"/>
            </a:br>
            <a:endParaRPr lang="pt-BR" sz="1600" dirty="0">
              <a:solidFill>
                <a:srgbClr val="00B0F0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D0579AE-7D3A-518E-3508-30CD134065E9}"/>
              </a:ext>
            </a:extLst>
          </p:cNvPr>
          <p:cNvSpPr txBox="1"/>
          <p:nvPr/>
        </p:nvSpPr>
        <p:spPr>
          <a:xfrm>
            <a:off x="6444346" y="1792278"/>
            <a:ext cx="510668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dirty="0">
                <a:effectLst/>
              </a:rPr>
              <a:t>A glória do Deus de Israel se levantou do querubim sobre o qual estava, indo até à entrada da casa; e o Senhor clamou ao homem </a:t>
            </a:r>
            <a:r>
              <a:rPr lang="pt-BR" sz="1600" b="0" i="0" dirty="0">
                <a:solidFill>
                  <a:srgbClr val="FFC000"/>
                </a:solidFill>
                <a:effectLst/>
              </a:rPr>
              <a:t>vestido de linho</a:t>
            </a:r>
            <a:r>
              <a:rPr lang="pt-BR" sz="1600" b="0" i="0" dirty="0">
                <a:effectLst/>
              </a:rPr>
              <a:t>, que tinha o estojo de escrevedor à cintura,</a:t>
            </a:r>
            <a:br>
              <a:rPr lang="pt-BR" sz="1600" dirty="0"/>
            </a:br>
            <a:r>
              <a:rPr lang="pt-BR" sz="1600" b="0" i="0" dirty="0">
                <a:effectLst/>
              </a:rPr>
              <a:t>e lhe disse: </a:t>
            </a:r>
            <a:r>
              <a:rPr lang="pt-BR" sz="1600" b="0" i="0" dirty="0">
                <a:solidFill>
                  <a:srgbClr val="FFC000"/>
                </a:solidFill>
                <a:effectLst/>
              </a:rPr>
              <a:t>Passa pelo meio da cidade, pelo meio de Jerusalém, e marca com um sinal a testa dos homens que suspiram e gemem por causa de todas as abominações que se cometem no meio dela</a:t>
            </a:r>
            <a:r>
              <a:rPr lang="pt-BR" sz="1600" b="0" i="0" dirty="0">
                <a:effectLst/>
              </a:rPr>
              <a:t>.</a:t>
            </a:r>
            <a:br>
              <a:rPr lang="pt-BR" sz="1600" dirty="0"/>
            </a:br>
            <a:r>
              <a:rPr lang="pt-BR" sz="1600" b="0" i="0" dirty="0">
                <a:effectLst/>
              </a:rPr>
              <a:t>Aos outros disse, ouvindo eu: Passai pela cidade após ele; e, sem que os vossos olhos poupem e sem que vos compadeçais, matai;</a:t>
            </a:r>
            <a:br>
              <a:rPr lang="pt-BR" sz="1600" dirty="0"/>
            </a:br>
            <a:r>
              <a:rPr lang="pt-BR" sz="1600" b="0" i="0" dirty="0">
                <a:effectLst/>
              </a:rPr>
              <a:t>matai a velhos, a moços e a virgens, a crianças e a mulheres, até exterminá-los; </a:t>
            </a:r>
            <a:r>
              <a:rPr lang="pt-BR" sz="1600" b="0" i="0" dirty="0">
                <a:solidFill>
                  <a:srgbClr val="FFC000"/>
                </a:solidFill>
                <a:effectLst/>
              </a:rPr>
              <a:t>mas a todo homem que tiver o sinal não vos chegueis; começai pelo meu santuário.</a:t>
            </a:r>
            <a:br>
              <a:rPr lang="pt-BR" sz="1600" dirty="0">
                <a:solidFill>
                  <a:srgbClr val="FFC000"/>
                </a:solidFill>
              </a:rPr>
            </a:br>
            <a:r>
              <a:rPr lang="pt-BR" sz="1600" b="0" i="0" dirty="0">
                <a:solidFill>
                  <a:srgbClr val="00B0F0"/>
                </a:solidFill>
                <a:effectLst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Ezequiel 9:1-6</a:t>
            </a:r>
            <a:endParaRPr lang="pt-BR" sz="16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9254727-5FAD-1154-FF4E-3E637FEB75C0}"/>
              </a:ext>
            </a:extLst>
          </p:cNvPr>
          <p:cNvSpPr txBox="1"/>
          <p:nvPr/>
        </p:nvSpPr>
        <p:spPr>
          <a:xfrm>
            <a:off x="640973" y="1792278"/>
            <a:ext cx="5106681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dirty="0">
                <a:effectLst/>
              </a:rPr>
              <a:t>Disse-me: Vês isto, filho do homem? </a:t>
            </a:r>
            <a:r>
              <a:rPr lang="pt-BR" sz="1600" b="0" i="0" dirty="0">
                <a:solidFill>
                  <a:srgbClr val="FFC000"/>
                </a:solidFill>
                <a:effectLst/>
              </a:rPr>
              <a:t>Verás ainda abominações maiores do que estas.</a:t>
            </a:r>
            <a:br>
              <a:rPr lang="pt-BR" sz="1600" dirty="0"/>
            </a:br>
            <a:r>
              <a:rPr lang="pt-BR" sz="1600" b="0" i="0" dirty="0">
                <a:effectLst/>
              </a:rPr>
              <a:t>Levou-me para o átrio de dentro da Casa do Senhor , e eis que estavam à entrada do templo do Senhor , entre o pórtico e o altar, cerca de vinte e cinco homens, </a:t>
            </a:r>
            <a:r>
              <a:rPr lang="pt-BR" sz="1600" b="0" i="0" dirty="0">
                <a:solidFill>
                  <a:srgbClr val="FFC000"/>
                </a:solidFill>
                <a:effectLst/>
              </a:rPr>
              <a:t>de costas para o templo do Senhor e com o rosto para o oriente; adoravam o sol, virados para o oriente</a:t>
            </a:r>
            <a:r>
              <a:rPr lang="pt-BR" sz="1600" b="0" i="0" dirty="0">
                <a:effectLst/>
              </a:rPr>
              <a:t>.</a:t>
            </a:r>
            <a:br>
              <a:rPr lang="pt-BR" sz="1600" dirty="0"/>
            </a:br>
            <a:r>
              <a:rPr lang="pt-BR" sz="1600" b="0" i="0" dirty="0">
                <a:solidFill>
                  <a:srgbClr val="00B0F0"/>
                </a:solidFill>
                <a:effectLst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Ezequiel 8:15,16</a:t>
            </a:r>
            <a:endParaRPr lang="pt-BR" sz="1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2175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10910054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LITERAL E ESCATOLÓGICO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40668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O SELO DE DEUS E A MARCA DA BESTA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3DAAA9B5-B86C-DF75-EEB4-7AE2EA2078B2}"/>
              </a:ext>
            </a:extLst>
          </p:cNvPr>
          <p:cNvSpPr/>
          <p:nvPr/>
        </p:nvSpPr>
        <p:spPr>
          <a:xfrm>
            <a:off x="640972" y="2295772"/>
            <a:ext cx="107128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Você poderá ler a Bíblia do Gênesis ao Apocalipse, </a:t>
            </a:r>
            <a:r>
              <a:rPr lang="pt-BR" dirty="0">
                <a:solidFill>
                  <a:srgbClr val="FFC000"/>
                </a:solidFill>
              </a:rPr>
              <a:t>e não encontrará uma única linha autorizando a santificação do domingo</a:t>
            </a:r>
            <a:r>
              <a:rPr lang="pt-BR" dirty="0"/>
              <a:t>. </a:t>
            </a:r>
            <a:r>
              <a:rPr lang="pt-BR" dirty="0">
                <a:solidFill>
                  <a:srgbClr val="FFC000"/>
                </a:solidFill>
              </a:rPr>
              <a:t>As Escrituras ordenam a observância religiosa do sábado</a:t>
            </a:r>
            <a:r>
              <a:rPr lang="pt-BR" dirty="0"/>
              <a:t>. </a:t>
            </a:r>
            <a:r>
              <a:rPr lang="pt-BR" u="sng" dirty="0"/>
              <a:t>A Igreja Católica […] em virtude de sua divina missão, mudou o dia de Sábado para o domingo.</a:t>
            </a:r>
          </a:p>
          <a:p>
            <a:r>
              <a:rPr lang="pt-BR" i="1" dirty="0" err="1">
                <a:solidFill>
                  <a:srgbClr val="FFC000"/>
                </a:solidFill>
              </a:rPr>
              <a:t>Catholic</a:t>
            </a:r>
            <a:r>
              <a:rPr lang="pt-BR" i="1" dirty="0">
                <a:solidFill>
                  <a:srgbClr val="FFC000"/>
                </a:solidFill>
              </a:rPr>
              <a:t> </a:t>
            </a:r>
            <a:r>
              <a:rPr lang="pt-BR" i="1" dirty="0" err="1">
                <a:solidFill>
                  <a:srgbClr val="FFC000"/>
                </a:solidFill>
              </a:rPr>
              <a:t>Mirror</a:t>
            </a:r>
            <a:r>
              <a:rPr lang="pt-BR" i="1" dirty="0">
                <a:solidFill>
                  <a:srgbClr val="FFC000"/>
                </a:solidFill>
              </a:rPr>
              <a:t>, órgão oficial do Cardeal </a:t>
            </a:r>
            <a:r>
              <a:rPr lang="pt-BR" i="1" dirty="0" err="1">
                <a:solidFill>
                  <a:srgbClr val="FFC000"/>
                </a:solidFill>
              </a:rPr>
              <a:t>Gibbons</a:t>
            </a:r>
            <a:r>
              <a:rPr lang="pt-BR" i="1" dirty="0">
                <a:solidFill>
                  <a:srgbClr val="FFC000"/>
                </a:solidFill>
              </a:rPr>
              <a:t>, de 23 de Setembro de 1893.</a:t>
            </a:r>
            <a:endParaRPr lang="pt-BR" dirty="0">
              <a:solidFill>
                <a:srgbClr val="FFC000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D4D63C0-0427-02AA-054F-1AE5561E23D4}"/>
              </a:ext>
            </a:extLst>
          </p:cNvPr>
          <p:cNvSpPr/>
          <p:nvPr/>
        </p:nvSpPr>
        <p:spPr>
          <a:xfrm>
            <a:off x="670035" y="4170990"/>
            <a:ext cx="106837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O </a:t>
            </a:r>
            <a:r>
              <a:rPr lang="pt-BR" dirty="0">
                <a:solidFill>
                  <a:srgbClr val="FFC000"/>
                </a:solidFill>
              </a:rPr>
              <a:t>domingo é uma instituição católica</a:t>
            </a:r>
            <a:r>
              <a:rPr lang="pt-BR" dirty="0"/>
              <a:t>, e sua observância só pode ser definida por princípios católicos. Do princípio ao fim das Escrituras não é possível encontrar uma única passagem que </a:t>
            </a:r>
            <a:r>
              <a:rPr lang="pt-BR" dirty="0">
                <a:solidFill>
                  <a:srgbClr val="FFC000"/>
                </a:solidFill>
              </a:rPr>
              <a:t>autorize a mudança do culto público semanal, do último para o primeiro dia da semana.</a:t>
            </a:r>
          </a:p>
          <a:p>
            <a:r>
              <a:rPr lang="pt-BR" i="1" dirty="0" err="1">
                <a:solidFill>
                  <a:srgbClr val="FFC000"/>
                </a:solidFill>
              </a:rPr>
              <a:t>Catholic</a:t>
            </a:r>
            <a:r>
              <a:rPr lang="pt-BR" i="1" dirty="0">
                <a:solidFill>
                  <a:srgbClr val="FFC000"/>
                </a:solidFill>
              </a:rPr>
              <a:t> Press, Sidney, Austrália. 25 de Agosto de 1900</a:t>
            </a:r>
            <a:endParaRPr lang="pt-BR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7024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10910054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LITERAL E ESCATOLÓGICO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F68B7C-3600-C5B6-BA1F-00BE3E8860AB}"/>
              </a:ext>
            </a:extLst>
          </p:cNvPr>
          <p:cNvSpPr/>
          <p:nvPr/>
        </p:nvSpPr>
        <p:spPr>
          <a:xfrm>
            <a:off x="640973" y="1251551"/>
            <a:ext cx="40668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O SELO DE DEUS E A MARCA DA BESTA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A4545BE-D6A5-3EDD-F3EC-8AB806F681C7}"/>
              </a:ext>
            </a:extLst>
          </p:cNvPr>
          <p:cNvSpPr txBox="1"/>
          <p:nvPr/>
        </p:nvSpPr>
        <p:spPr>
          <a:xfrm>
            <a:off x="640973" y="2021097"/>
            <a:ext cx="10712827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b="0" i="0" dirty="0">
                <a:effectLst/>
                <a:latin typeface="Roboto" panose="02000000000000000000" pitchFamily="2" charset="0"/>
              </a:rPr>
              <a:t>Ele, porém, lhes respondeu: 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Por que transgredis vós também o mandamento de Deus, por causa da vossa tradição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?</a:t>
            </a:r>
            <a:br>
              <a:rPr lang="pt-BR" sz="1600" dirty="0"/>
            </a:br>
            <a:r>
              <a:rPr lang="pt-BR" sz="16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Mateus 15:3</a:t>
            </a:r>
            <a:br>
              <a:rPr lang="pt-BR" sz="1600" b="0" i="0" dirty="0">
                <a:effectLst/>
                <a:latin typeface="Roboto" panose="02000000000000000000" pitchFamily="2" charset="0"/>
              </a:rPr>
            </a:br>
            <a:endParaRPr lang="pt-BR" sz="1600" b="0" i="0" dirty="0">
              <a:effectLst/>
              <a:latin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b="0" i="0" dirty="0">
                <a:effectLst/>
                <a:latin typeface="Roboto" panose="02000000000000000000" pitchFamily="2" charset="0"/>
              </a:rPr>
              <a:t>E em vão me adoram, 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ensinando doutrinas que são preceitos de homens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.</a:t>
            </a:r>
            <a:br>
              <a:rPr lang="pt-BR" sz="1600" dirty="0"/>
            </a:br>
            <a:r>
              <a:rPr lang="pt-BR" sz="16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Mateus 15:9</a:t>
            </a:r>
            <a:br>
              <a:rPr lang="pt-BR" sz="1600" b="0" i="0" dirty="0">
                <a:effectLst/>
                <a:latin typeface="Roboto" panose="02000000000000000000" pitchFamily="2" charset="0"/>
              </a:rPr>
            </a:br>
            <a:endParaRPr lang="pt-BR" sz="1600" b="0" i="0" dirty="0">
              <a:effectLst/>
              <a:latin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b="0" i="0" dirty="0">
                <a:effectLst/>
                <a:latin typeface="Roboto" panose="02000000000000000000" pitchFamily="2" charset="0"/>
              </a:rPr>
              <a:t>Se me amais, 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guardareis os meus mandamentos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.</a:t>
            </a:r>
            <a:br>
              <a:rPr lang="pt-BR" sz="1600" dirty="0"/>
            </a:br>
            <a:r>
              <a:rPr lang="pt-BR" sz="16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João 14:15</a:t>
            </a:r>
            <a:br>
              <a:rPr lang="pt-BR" sz="1600" b="0" i="0" dirty="0">
                <a:effectLst/>
                <a:latin typeface="Roboto" panose="02000000000000000000" pitchFamily="2" charset="0"/>
              </a:rPr>
            </a:br>
            <a:endParaRPr lang="pt-BR" sz="1600" b="0" i="0" dirty="0">
              <a:effectLst/>
              <a:latin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b="0" i="0" dirty="0">
                <a:effectLst/>
                <a:latin typeface="Roboto" panose="02000000000000000000" pitchFamily="2" charset="0"/>
              </a:rPr>
              <a:t>Então, Pedro e os demais apóstolos afirmaram: 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Antes, importa obedecer a Deus do que aos homens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.</a:t>
            </a:r>
            <a:br>
              <a:rPr lang="pt-BR" sz="1600" dirty="0"/>
            </a:br>
            <a:r>
              <a:rPr lang="pt-BR" sz="16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Atos 5:29</a:t>
            </a:r>
            <a:br>
              <a:rPr lang="pt-BR" sz="16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</a:rPr>
            </a:br>
            <a:endParaRPr lang="pt-BR" sz="1600" b="0" i="0" dirty="0">
              <a:solidFill>
                <a:srgbClr val="00B0F0"/>
              </a:solidFill>
              <a:effectLst/>
              <a:latin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b="0" i="0" dirty="0">
                <a:effectLst/>
                <a:latin typeface="Roboto" panose="02000000000000000000" pitchFamily="2" charset="0"/>
              </a:rPr>
              <a:t>Irou-se o dragão contra a mulher e foi pelejar com os restantes da sua descendência</a:t>
            </a:r>
            <a:r>
              <a:rPr lang="pt-BR" sz="1600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, os que guardam os mandamentos de Deus e têm o testemunho de Jesus</a:t>
            </a:r>
            <a:r>
              <a:rPr lang="pt-BR" sz="1600" b="0" i="0" dirty="0">
                <a:effectLst/>
                <a:latin typeface="Roboto" panose="02000000000000000000" pitchFamily="2" charset="0"/>
              </a:rPr>
              <a:t>; e se pôs em pé sobre a areia do mar.</a:t>
            </a:r>
            <a:br>
              <a:rPr lang="pt-BR" sz="1600" dirty="0"/>
            </a:br>
            <a:r>
              <a:rPr lang="pt-BR" sz="16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Apocalipse 12:17</a:t>
            </a:r>
            <a:br>
              <a:rPr lang="pt-BR" sz="1600" b="0" i="0" dirty="0">
                <a:effectLst/>
                <a:latin typeface="Roboto" panose="02000000000000000000" pitchFamily="2" charset="0"/>
              </a:rPr>
            </a:b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33680413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LITERAL E ESCATOLÓGICO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807FC3F4-7911-E678-4488-5954C89E5A6E}"/>
              </a:ext>
            </a:extLst>
          </p:cNvPr>
          <p:cNvCxnSpPr>
            <a:cxnSpLocks/>
            <a:stCxn id="12" idx="6"/>
          </p:cNvCxnSpPr>
          <p:nvPr/>
        </p:nvCxnSpPr>
        <p:spPr>
          <a:xfrm>
            <a:off x="1385050" y="4249271"/>
            <a:ext cx="965498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E653470F-A05D-5C8E-064A-7114490222FF}"/>
              </a:ext>
            </a:extLst>
          </p:cNvPr>
          <p:cNvSpPr txBox="1"/>
          <p:nvPr/>
        </p:nvSpPr>
        <p:spPr>
          <a:xfrm>
            <a:off x="10217880" y="4596983"/>
            <a:ext cx="15424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600" dirty="0">
                <a:solidFill>
                  <a:srgbClr val="FFC000"/>
                </a:solidFill>
              </a:rPr>
              <a:t>DIA DO SENHOR</a:t>
            </a:r>
            <a:br>
              <a:rPr lang="pt-BR" sz="1600" dirty="0"/>
            </a:br>
            <a:r>
              <a:rPr lang="pt-BR" sz="1200" dirty="0"/>
              <a:t>JUÍZO ESCATOLOGICO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0C191EA-D61E-441D-516E-C922E89B4781}"/>
              </a:ext>
            </a:extLst>
          </p:cNvPr>
          <p:cNvSpPr/>
          <p:nvPr/>
        </p:nvSpPr>
        <p:spPr>
          <a:xfrm>
            <a:off x="1089214" y="4101353"/>
            <a:ext cx="295836" cy="2958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33565B1-2836-7971-E671-5C0BBBACB424}"/>
              </a:ext>
            </a:extLst>
          </p:cNvPr>
          <p:cNvSpPr/>
          <p:nvPr/>
        </p:nvSpPr>
        <p:spPr>
          <a:xfrm>
            <a:off x="11031070" y="4074459"/>
            <a:ext cx="295836" cy="2958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7CAC7CF5-2F82-7103-822F-478017B77471}"/>
              </a:ext>
            </a:extLst>
          </p:cNvPr>
          <p:cNvSpPr txBox="1"/>
          <p:nvPr/>
        </p:nvSpPr>
        <p:spPr>
          <a:xfrm>
            <a:off x="377922" y="4596983"/>
            <a:ext cx="17184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600" dirty="0">
                <a:solidFill>
                  <a:srgbClr val="FFC000"/>
                </a:solidFill>
              </a:rPr>
              <a:t>DIA DO SENHOR</a:t>
            </a:r>
            <a:br>
              <a:rPr lang="pt-BR" sz="1600" dirty="0"/>
            </a:br>
            <a:r>
              <a:rPr lang="pt-BR" sz="1200" dirty="0"/>
              <a:t>MEMORIAL DA CRIAÇÃO</a:t>
            </a:r>
            <a:endParaRPr lang="pt-BR" sz="1600" dirty="0"/>
          </a:p>
        </p:txBody>
      </p:sp>
      <p:cxnSp>
        <p:nvCxnSpPr>
          <p:cNvPr id="21" name="Conector em Curva 20">
            <a:extLst>
              <a:ext uri="{FF2B5EF4-FFF2-40B4-BE49-F238E27FC236}">
                <a16:creationId xmlns:a16="http://schemas.microsoft.com/office/drawing/2014/main" id="{8C826A64-3DA9-3D42-E810-F90DFEC47480}"/>
              </a:ext>
            </a:extLst>
          </p:cNvPr>
          <p:cNvCxnSpPr>
            <a:cxnSpLocks/>
            <a:stCxn id="12" idx="0"/>
            <a:endCxn id="14" idx="0"/>
          </p:cNvCxnSpPr>
          <p:nvPr/>
        </p:nvCxnSpPr>
        <p:spPr>
          <a:xfrm rot="5400000" flipH="1" flipV="1">
            <a:off x="6194613" y="-883022"/>
            <a:ext cx="26894" cy="9941856"/>
          </a:xfrm>
          <a:prstGeom prst="curvedConnector3">
            <a:avLst>
              <a:gd name="adj1" fmla="val 8350037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 descr="Filho De Deus fundo png &amp; imagem png - Jesus Cristo PNG png transparente  grátis">
            <a:extLst>
              <a:ext uri="{FF2B5EF4-FFF2-40B4-BE49-F238E27FC236}">
                <a16:creationId xmlns:a16="http://schemas.microsoft.com/office/drawing/2014/main" id="{3F56442E-04B0-7218-78D1-BA12E565C1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62443" y="1308353"/>
            <a:ext cx="2728925" cy="2309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FD74842C-72BF-8BF1-F066-9B1037FA9173}"/>
              </a:ext>
            </a:extLst>
          </p:cNvPr>
          <p:cNvSpPr txBox="1"/>
          <p:nvPr/>
        </p:nvSpPr>
        <p:spPr>
          <a:xfrm>
            <a:off x="9546771" y="5205085"/>
            <a:ext cx="213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O TEMPO EM QUE O POVO DE DEUS E A TERRA IRÃO DESFRUTAR DE UM SÁBADO MILENAR </a:t>
            </a:r>
            <a:br>
              <a:rPr lang="pt-BR" sz="1200" dirty="0"/>
            </a:br>
            <a:r>
              <a:rPr lang="pt-BR" sz="1200" dirty="0">
                <a:solidFill>
                  <a:srgbClr val="FFC000"/>
                </a:solidFill>
              </a:rPr>
              <a:t>(</a:t>
            </a:r>
            <a:r>
              <a:rPr lang="pt-BR" sz="1200" dirty="0" err="1">
                <a:solidFill>
                  <a:srgbClr val="FFC000"/>
                </a:solidFill>
              </a:rPr>
              <a:t>Ap</a:t>
            </a:r>
            <a:r>
              <a:rPr lang="pt-BR" sz="1200" dirty="0">
                <a:solidFill>
                  <a:srgbClr val="FFC000"/>
                </a:solidFill>
              </a:rPr>
              <a:t> 20.4)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32C4DD0-18FD-5987-68ED-E988B3825692}"/>
              </a:ext>
            </a:extLst>
          </p:cNvPr>
          <p:cNvSpPr txBox="1"/>
          <p:nvPr/>
        </p:nvSpPr>
        <p:spPr>
          <a:xfrm>
            <a:off x="377921" y="5205085"/>
            <a:ext cx="28798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SÁBADO SEMANAL ONDE O POVO DE DEUS PODE DESCANSAR, CONTEMPLANDO POR ESPELHO O QUE SERÁ ETERNIDADE COM O ÉDEN RESTAURADO</a:t>
            </a:r>
            <a:br>
              <a:rPr lang="pt-BR" sz="1200" dirty="0"/>
            </a:br>
            <a:r>
              <a:rPr lang="pt-BR" sz="1200" dirty="0">
                <a:solidFill>
                  <a:srgbClr val="FFC000"/>
                </a:solidFill>
              </a:rPr>
              <a:t>(</a:t>
            </a:r>
            <a:r>
              <a:rPr lang="pt-BR" sz="1200" dirty="0" err="1">
                <a:solidFill>
                  <a:srgbClr val="FFC000"/>
                </a:solidFill>
              </a:rPr>
              <a:t>Gn</a:t>
            </a:r>
            <a:r>
              <a:rPr lang="pt-BR" sz="1200" dirty="0">
                <a:solidFill>
                  <a:srgbClr val="FFC000"/>
                </a:solidFill>
              </a:rPr>
              <a:t> 2.3,4 </a:t>
            </a:r>
            <a:r>
              <a:rPr lang="pt-BR" sz="1200" dirty="0" err="1">
                <a:solidFill>
                  <a:srgbClr val="FFC000"/>
                </a:solidFill>
              </a:rPr>
              <a:t>cf.Ap</a:t>
            </a:r>
            <a:r>
              <a:rPr lang="pt-BR" sz="1200" dirty="0">
                <a:solidFill>
                  <a:srgbClr val="FFC000"/>
                </a:solidFill>
              </a:rPr>
              <a:t> 21.2; 22.2)</a:t>
            </a:r>
          </a:p>
        </p:txBody>
      </p:sp>
    </p:spTree>
    <p:extLst>
      <p:ext uri="{BB962C8B-B14F-4D97-AF65-F5344CB8AC3E}">
        <p14:creationId xmlns:p14="http://schemas.microsoft.com/office/powerpoint/2010/main" val="42499164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LITERAL E ESCATOLÓGICO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9B0F830F-2C95-4457-E474-2EA7072DFCD4}"/>
              </a:ext>
            </a:extLst>
          </p:cNvPr>
          <p:cNvSpPr txBox="1"/>
          <p:nvPr/>
        </p:nvSpPr>
        <p:spPr>
          <a:xfrm>
            <a:off x="3048000" y="2587194"/>
            <a:ext cx="60960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0" i="0" dirty="0">
                <a:effectLst/>
                <a:latin typeface="Roboto" panose="02000000000000000000" pitchFamily="2" charset="0"/>
              </a:rPr>
              <a:t>Porque, </a:t>
            </a:r>
            <a:r>
              <a:rPr lang="pt-BR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como os novos céus e a nova terra</a:t>
            </a:r>
            <a:r>
              <a:rPr lang="pt-BR" b="0" i="0" dirty="0">
                <a:effectLst/>
                <a:latin typeface="Roboto" panose="02000000000000000000" pitchFamily="2" charset="0"/>
              </a:rPr>
              <a:t>, que hei de fazer, estarão diante de mim, diz o Senhor , assim há de estar a vossa posteridade e o vosso nome.</a:t>
            </a:r>
            <a:br>
              <a:rPr lang="pt-BR" dirty="0"/>
            </a:br>
            <a:r>
              <a:rPr lang="pt-BR" b="0" i="0" dirty="0">
                <a:effectLst/>
                <a:latin typeface="Roboto" panose="02000000000000000000" pitchFamily="2" charset="0"/>
              </a:rPr>
              <a:t>E será que, de uma Festa da Lua Nova à outra e de um </a:t>
            </a:r>
            <a:r>
              <a:rPr lang="pt-BR" b="0" i="0" dirty="0">
                <a:solidFill>
                  <a:srgbClr val="FFC000"/>
                </a:solidFill>
                <a:effectLst/>
                <a:latin typeface="Roboto" panose="02000000000000000000" pitchFamily="2" charset="0"/>
              </a:rPr>
              <a:t>sábado a outro, virá toda a carne a adorar perante mim, diz o Senhor.</a:t>
            </a:r>
            <a:br>
              <a:rPr lang="pt-BR" dirty="0"/>
            </a:br>
            <a:r>
              <a:rPr lang="pt-BR" b="0" i="0" dirty="0">
                <a:solidFill>
                  <a:srgbClr val="00B0F0"/>
                </a:solidFill>
                <a:effectLst/>
                <a:latin typeface="Roboto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Isaías 66:22-2</a:t>
            </a:r>
            <a:r>
              <a:rPr lang="pt-BR" b="0" i="0" dirty="0">
                <a:solidFill>
                  <a:srgbClr val="00B0F0"/>
                </a:solidFill>
                <a:effectLst/>
                <a:latin typeface="Roboto" panose="02000000000000000000" pitchFamily="2" charset="0"/>
              </a:rPr>
              <a:t>3</a:t>
            </a:r>
            <a:endParaRPr lang="pt-BR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2248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LITERAL E ESCATOLÓGICO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70C15FA-BDCB-242A-513A-8CD527AE96B9}"/>
              </a:ext>
            </a:extLst>
          </p:cNvPr>
          <p:cNvSpPr txBox="1"/>
          <p:nvPr/>
        </p:nvSpPr>
        <p:spPr>
          <a:xfrm>
            <a:off x="632691" y="2393240"/>
            <a:ext cx="1072110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/>
              <a:t>Com a apostasia da igreja cristã predita na profecia, muitas verdades foram obscurecidas em favor da tradição;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/>
              <a:t>O dia do Senhor foi suplantado por um dia de adoração pagão em homenagem ao sol;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/>
              <a:t>Conforme as luzes da Reforma Protestante começaram a brilhar a verdade começou gradualmente a ser restaurada;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/>
              <a:t>Esse processo de restauração da verdade precisa ser levado até o fim, é neste contexto que Deus levanta um povo para anunciar estas verdades;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/>
              <a:t>Nos últimos dias haverá apenas dois grupos, aqueles que receberam o selo de Deus e os que foram marcados pela besta.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/>
              <a:t>A restauração do Dia do Senhor tem papel fundamental nesta divisão.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651E080F-9174-5F96-409D-84FF7790C8BE}"/>
              </a:ext>
            </a:extLst>
          </p:cNvPr>
          <p:cNvSpPr/>
          <p:nvPr/>
        </p:nvSpPr>
        <p:spPr>
          <a:xfrm>
            <a:off x="640973" y="1950150"/>
            <a:ext cx="30642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RECAPITULANDO O ESTUDO</a:t>
            </a:r>
          </a:p>
        </p:txBody>
      </p:sp>
    </p:spTree>
    <p:extLst>
      <p:ext uri="{BB962C8B-B14F-4D97-AF65-F5344CB8AC3E}">
        <p14:creationId xmlns:p14="http://schemas.microsoft.com/office/powerpoint/2010/main" val="9995369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10399062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6"/>
                </a:solidFill>
                <a:latin typeface="Corbel" panose="020B0503020204020204" pitchFamily="34" charset="0"/>
              </a:rPr>
              <a:t>O DIA DO SENHOR LITERAL E ESCATOLÓGICO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801F01-121E-0256-BBE4-336A6FFE820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1"/>
                </a:solidFill>
              </a:rPr>
              <a:t>O DIA DO SENHOR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BC9500-A0B8-B4A1-A687-4EF14F4A902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1"/>
                </a:solidFill>
              </a:rPr>
              <a:t>DIADOSENHOR.COM.BR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70C15FA-BDCB-242A-513A-8CD527AE96B9}"/>
              </a:ext>
            </a:extLst>
          </p:cNvPr>
          <p:cNvSpPr txBox="1"/>
          <p:nvPr/>
        </p:nvSpPr>
        <p:spPr>
          <a:xfrm>
            <a:off x="640973" y="1094477"/>
            <a:ext cx="1072110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Após passar anos na escuridão da tradição religiosa, Deus fez com que a verdade a respeito do seu santo dia de adoração voltasse a brilhar. Através de reformadores de homens e mulheres que lideraram um movimento de volta ao Sola </a:t>
            </a:r>
            <a:r>
              <a:rPr lang="pt-BR" sz="2000" dirty="0" err="1"/>
              <a:t>Scriptura</a:t>
            </a:r>
            <a:r>
              <a:rPr lang="pt-BR" sz="2000" dirty="0"/>
              <a:t>, Deus nos concede pela Sua graça e misericórdia a oportunidade de conhecer toda a Sua vontade.</a:t>
            </a:r>
          </a:p>
          <a:p>
            <a:endParaRPr lang="pt-BR" sz="2000" dirty="0"/>
          </a:p>
          <a:p>
            <a:r>
              <a:rPr lang="pt-BR" sz="2000" dirty="0"/>
              <a:t>Mais do que isso, Deus nos concede a oportunidade de conhecer a verdade a respeito do Seu santo Dia de adoração, de prestar nossa adoração como Ele requer, nos capacitando para enfrentar os enganos das tradições e decretos de homens que estarão diante do mundo muito em breve.</a:t>
            </a:r>
          </a:p>
          <a:p>
            <a:endParaRPr lang="pt-BR" sz="2000" dirty="0"/>
          </a:p>
          <a:p>
            <a:r>
              <a:rPr lang="pt-BR" sz="2000" dirty="0"/>
              <a:t>Hoje é o dia para entrarmos no descanso do Senhor, não nos rebelando contra a Sua santa Lei e Autoridade, mas rogando graça para fazer a Sua vontade.</a:t>
            </a:r>
          </a:p>
          <a:p>
            <a:endParaRPr lang="pt-BR" sz="2000" dirty="0"/>
          </a:p>
          <a:p>
            <a:r>
              <a:rPr lang="pt-BR" sz="2000" dirty="0">
                <a:solidFill>
                  <a:srgbClr val="FFC000"/>
                </a:solidFill>
              </a:rPr>
              <a:t>Hoje é o dia para sermos selados com o selo de Deus e estarmos juntos daquele pequeno grupo, que rejeita a tradição de homens, que rejeita a conformidade do mundo religioso, um pequeno grupo diante das multidões, porém, um grande grupo diante de Deus e dos santos anjos, um grupo que guarda os mandamentos e tem a fé de Jesus.</a:t>
            </a:r>
          </a:p>
        </p:txBody>
      </p:sp>
    </p:spTree>
    <p:extLst>
      <p:ext uri="{BB962C8B-B14F-4D97-AF65-F5344CB8AC3E}">
        <p14:creationId xmlns:p14="http://schemas.microsoft.com/office/powerpoint/2010/main" val="27110814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C505B3F2-8473-5009-9523-B3A2C3D333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227" y="852742"/>
            <a:ext cx="5152516" cy="5152516"/>
          </a:xfrm>
          <a:prstGeom prst="rect">
            <a:avLst/>
          </a:prstGeom>
        </p:spPr>
      </p:pic>
      <p:sp>
        <p:nvSpPr>
          <p:cNvPr id="2" name="Espaço Reservado para Conteúdo 8">
            <a:extLst>
              <a:ext uri="{FF2B5EF4-FFF2-40B4-BE49-F238E27FC236}">
                <a16:creationId xmlns:a16="http://schemas.microsoft.com/office/drawing/2014/main" id="{F366B5F2-DC69-13E8-BE33-29296E18D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2743" y="2811791"/>
            <a:ext cx="10712827" cy="20432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1800" b="1" strike="sngStrike" dirty="0">
                <a:solidFill>
                  <a:schemeClr val="accent2"/>
                </a:solidFill>
              </a:rPr>
              <a:t>05/05</a:t>
            </a:r>
            <a:r>
              <a:rPr lang="pt-BR" sz="1800" strike="sngStrike" dirty="0">
                <a:solidFill>
                  <a:schemeClr val="accent2"/>
                </a:solidFill>
              </a:rPr>
              <a:t> – O dia do Senhor na criação e formação de um povo</a:t>
            </a:r>
          </a:p>
          <a:p>
            <a:pPr marL="0" indent="0">
              <a:buNone/>
            </a:pPr>
            <a:r>
              <a:rPr lang="pt-BR" sz="1800" b="1" strike="sngStrike" dirty="0">
                <a:solidFill>
                  <a:schemeClr val="accent2"/>
                </a:solidFill>
              </a:rPr>
              <a:t>12/05</a:t>
            </a:r>
            <a:r>
              <a:rPr lang="pt-BR" sz="1800" strike="sngStrike" dirty="0">
                <a:solidFill>
                  <a:schemeClr val="accent2"/>
                </a:solidFill>
              </a:rPr>
              <a:t> – O dia do Senhor como sinal e advertência profética</a:t>
            </a:r>
          </a:p>
          <a:p>
            <a:pPr marL="0" indent="0">
              <a:buNone/>
            </a:pPr>
            <a:r>
              <a:rPr lang="pt-BR" sz="1800" b="1" strike="sngStrike" dirty="0">
                <a:solidFill>
                  <a:schemeClr val="accent2"/>
                </a:solidFill>
              </a:rPr>
              <a:t>19/05</a:t>
            </a:r>
            <a:r>
              <a:rPr lang="pt-BR" sz="1800" strike="sngStrike" dirty="0">
                <a:solidFill>
                  <a:schemeClr val="accent2"/>
                </a:solidFill>
              </a:rPr>
              <a:t> – O dia do Senhor no contexto dos Evangelhos</a:t>
            </a:r>
          </a:p>
          <a:p>
            <a:pPr marL="0" indent="0">
              <a:buNone/>
            </a:pPr>
            <a:r>
              <a:rPr lang="pt-BR" sz="1800" b="1" strike="sngStrike" dirty="0">
                <a:solidFill>
                  <a:schemeClr val="accent2"/>
                </a:solidFill>
              </a:rPr>
              <a:t>26/05</a:t>
            </a:r>
            <a:r>
              <a:rPr lang="pt-BR" sz="1800" strike="sngStrike" dirty="0">
                <a:solidFill>
                  <a:schemeClr val="accent2"/>
                </a:solidFill>
              </a:rPr>
              <a:t> – O dia do Senhor na igreja primitiva até a apostasia</a:t>
            </a:r>
          </a:p>
          <a:p>
            <a:pPr marL="0" indent="0">
              <a:buNone/>
            </a:pPr>
            <a:r>
              <a:rPr lang="pt-BR" sz="1800" b="1" strike="sngStrike" dirty="0">
                <a:solidFill>
                  <a:schemeClr val="accent2"/>
                </a:solidFill>
              </a:rPr>
              <a:t>02/06</a:t>
            </a:r>
            <a:r>
              <a:rPr lang="pt-BR" sz="1800" strike="sngStrike" dirty="0">
                <a:solidFill>
                  <a:schemeClr val="accent2"/>
                </a:solidFill>
              </a:rPr>
              <a:t> – O dia do Senhor da reforma à escatologia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8AFA7EE-1B6C-E6D0-91DC-A3BD4F717904}"/>
              </a:ext>
            </a:extLst>
          </p:cNvPr>
          <p:cNvSpPr txBox="1"/>
          <p:nvPr/>
        </p:nvSpPr>
        <p:spPr>
          <a:xfrm>
            <a:off x="5482743" y="2039285"/>
            <a:ext cx="21784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1809310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2965</TotalTime>
  <Words>6947</Words>
  <Application>Microsoft Macintosh PowerPoint</Application>
  <PresentationFormat>Widescreen</PresentationFormat>
  <Paragraphs>400</Paragraphs>
  <Slides>41</Slides>
  <Notes>37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41</vt:i4>
      </vt:variant>
    </vt:vector>
  </HeadingPairs>
  <TitlesOfParts>
    <vt:vector size="49" baseType="lpstr">
      <vt:lpstr>Arial</vt:lpstr>
      <vt:lpstr>Calibri</vt:lpstr>
      <vt:lpstr>Calibri Light</vt:lpstr>
      <vt:lpstr>Corbel</vt:lpstr>
      <vt:lpstr>OfficinaSansStd</vt:lpstr>
      <vt:lpstr>Roboto</vt:lpstr>
      <vt:lpstr>Source Sans Pro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EA - Miguel Caetano Magalhães</dc:creator>
  <cp:lastModifiedBy>EA - Miguel Caetano Magalhães</cp:lastModifiedBy>
  <cp:revision>102</cp:revision>
  <dcterms:created xsi:type="dcterms:W3CDTF">2023-04-28T20:08:42Z</dcterms:created>
  <dcterms:modified xsi:type="dcterms:W3CDTF">2023-06-02T21:44:38Z</dcterms:modified>
</cp:coreProperties>
</file>